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01" r:id="rId2"/>
    <p:sldId id="279" r:id="rId3"/>
    <p:sldId id="304" r:id="rId4"/>
    <p:sldId id="312" r:id="rId5"/>
    <p:sldId id="299" r:id="rId6"/>
    <p:sldId id="287" r:id="rId7"/>
    <p:sldId id="307" r:id="rId8"/>
    <p:sldId id="306" r:id="rId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542"/>
    <a:srgbClr val="C9E927"/>
    <a:srgbClr val="9BBB59"/>
    <a:srgbClr val="CCF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howGuides="1">
      <p:cViewPr varScale="1">
        <p:scale>
          <a:sx n="147" d="100"/>
          <a:sy n="147" d="100"/>
        </p:scale>
        <p:origin x="-5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90FFBCF-1A23-4CE7-A61A-8352016E58F0}" type="datetimeFigureOut">
              <a:rPr lang="en-CA" smtClean="0"/>
              <a:t>2020-01-13</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EFCA397-CE94-4C9E-8D68-A0D37714C3EE}" type="slidenum">
              <a:rPr lang="en-CA" smtClean="0"/>
              <a:t>‹#›</a:t>
            </a:fld>
            <a:endParaRPr lang="en-CA"/>
          </a:p>
        </p:txBody>
      </p:sp>
    </p:spTree>
    <p:extLst>
      <p:ext uri="{BB962C8B-B14F-4D97-AF65-F5344CB8AC3E}">
        <p14:creationId xmlns:p14="http://schemas.microsoft.com/office/powerpoint/2010/main" val="3405508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90159FC-01F7-46C5-8496-936B990F0B3E}" type="datetimeFigureOut">
              <a:rPr lang="en-CA" smtClean="0"/>
              <a:t>2020-01-13</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205096E-2EAB-4109-88D6-BD31AC603F39}" type="slidenum">
              <a:rPr lang="en-CA" smtClean="0"/>
              <a:t>‹#›</a:t>
            </a:fld>
            <a:endParaRPr lang="en-CA"/>
          </a:p>
        </p:txBody>
      </p:sp>
    </p:spTree>
    <p:extLst>
      <p:ext uri="{BB962C8B-B14F-4D97-AF65-F5344CB8AC3E}">
        <p14:creationId xmlns:p14="http://schemas.microsoft.com/office/powerpoint/2010/main" val="414261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205096E-2EAB-4109-88D6-BD31AC603F39}" type="slidenum">
              <a:rPr lang="en-CA" smtClean="0"/>
              <a:t>1</a:t>
            </a:fld>
            <a:endParaRPr lang="en-CA"/>
          </a:p>
        </p:txBody>
      </p:sp>
    </p:spTree>
    <p:extLst>
      <p:ext uri="{BB962C8B-B14F-4D97-AF65-F5344CB8AC3E}">
        <p14:creationId xmlns:p14="http://schemas.microsoft.com/office/powerpoint/2010/main" val="92800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7" y="325622"/>
            <a:ext cx="8306809" cy="23317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365155"/>
            <a:ext cx="7772400" cy="13716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2763774"/>
            <a:ext cx="7772400" cy="6858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11" name="Slide Number Placeholder 10"/>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397764"/>
            <a:ext cx="8183880" cy="314096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0054"/>
            <a:ext cx="1981200" cy="394334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400052"/>
            <a:ext cx="5943600" cy="394335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397764"/>
            <a:ext cx="8183880" cy="3140964"/>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7" y="325622"/>
            <a:ext cx="8306809" cy="3255997"/>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3696462"/>
            <a:ext cx="8183880" cy="507492"/>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4218363"/>
            <a:ext cx="8183880" cy="315468"/>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737610"/>
            <a:ext cx="8183880" cy="78867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434578"/>
            <a:ext cx="3931920" cy="59412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434578"/>
            <a:ext cx="3931920" cy="59412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400050"/>
            <a:ext cx="2971800" cy="6858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085852"/>
            <a:ext cx="2971800" cy="315458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3" y="697608"/>
            <a:ext cx="4626159" cy="35433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5A01D18-7119-48AD-9B45-988EA6D90E1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1" y="325622"/>
            <a:ext cx="2324605" cy="325755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3759042"/>
            <a:ext cx="8229600" cy="78867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400050"/>
            <a:ext cx="2240280" cy="31586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021D5D-81D1-4D1F-B7DB-D6AF2935D946}" type="datetimeFigureOut">
              <a:rPr lang="en-CA" smtClean="0"/>
              <a:t>2020-01-13</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5A01D18-7119-48AD-9B45-988EA6D90E1B}" type="slidenum">
              <a:rPr lang="en-CA" smtClean="0"/>
              <a:t>‹#›</a:t>
            </a:fld>
            <a:endParaRPr lang="en-CA"/>
          </a:p>
        </p:txBody>
      </p:sp>
      <p:sp>
        <p:nvSpPr>
          <p:cNvPr id="3" name="Picture Placeholder 2"/>
          <p:cNvSpPr>
            <a:spLocks noGrp="1"/>
          </p:cNvSpPr>
          <p:nvPr>
            <p:ph type="pic" idx="1"/>
          </p:nvPr>
        </p:nvSpPr>
        <p:spPr>
          <a:xfrm>
            <a:off x="421480" y="326826"/>
            <a:ext cx="5925312" cy="325755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8542"/>
        </a:solidFill>
        <a:effectLst/>
      </p:bgPr>
    </p:bg>
    <p:spTree>
      <p:nvGrpSpPr>
        <p:cNvPr id="1" name=""/>
        <p:cNvGrpSpPr/>
        <p:nvPr/>
      </p:nvGrpSpPr>
      <p:grpSpPr>
        <a:xfrm>
          <a:off x="0" y="0"/>
          <a:ext cx="0" cy="0"/>
          <a:chOff x="0" y="0"/>
          <a:chExt cx="0" cy="0"/>
        </a:xfrm>
      </p:grpSpPr>
      <p:sp>
        <p:nvSpPr>
          <p:cNvPr id="7" name="Rounded Rectangle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7" y="325622"/>
            <a:ext cx="8306809" cy="4114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3739193"/>
            <a:ext cx="8183880" cy="78867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397764"/>
            <a:ext cx="8183880" cy="3140964"/>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4583907"/>
            <a:ext cx="22860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B021D5D-81D1-4D1F-B7DB-D6AF2935D946}" type="datetimeFigureOut">
              <a:rPr lang="en-CA" smtClean="0"/>
              <a:t>2020-01-13</a:t>
            </a:fld>
            <a:endParaRPr lang="en-CA"/>
          </a:p>
        </p:txBody>
      </p:sp>
      <p:sp>
        <p:nvSpPr>
          <p:cNvPr id="18" name="Footer Placeholder 17"/>
          <p:cNvSpPr>
            <a:spLocks noGrp="1"/>
          </p:cNvSpPr>
          <p:nvPr>
            <p:ph type="ftr" sz="quarter" idx="3"/>
          </p:nvPr>
        </p:nvSpPr>
        <p:spPr>
          <a:xfrm>
            <a:off x="6062328" y="4583907"/>
            <a:ext cx="2286000" cy="273844"/>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CA"/>
          </a:p>
        </p:txBody>
      </p:sp>
      <p:sp>
        <p:nvSpPr>
          <p:cNvPr id="5" name="Slide Number Placeholder 4"/>
          <p:cNvSpPr>
            <a:spLocks noGrp="1"/>
          </p:cNvSpPr>
          <p:nvPr>
            <p:ph type="sldNum" sz="quarter" idx="4"/>
          </p:nvPr>
        </p:nvSpPr>
        <p:spPr>
          <a:xfrm>
            <a:off x="8348328" y="4583907"/>
            <a:ext cx="4572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5A01D18-7119-48AD-9B45-988EA6D90E1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jpeg"/><Relationship Id="rId18" Type="http://schemas.openxmlformats.org/officeDocument/2006/relationships/image" Target="../media/image34.jpeg"/><Relationship Id="rId26" Type="http://schemas.openxmlformats.org/officeDocument/2006/relationships/image" Target="../media/image42.png"/><Relationship Id="rId3" Type="http://schemas.openxmlformats.org/officeDocument/2006/relationships/image" Target="../media/image20.jpeg"/><Relationship Id="rId21" Type="http://schemas.openxmlformats.org/officeDocument/2006/relationships/image" Target="../media/image37.jp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3.jpeg"/><Relationship Id="rId25" Type="http://schemas.openxmlformats.org/officeDocument/2006/relationships/image" Target="../media/image41.png"/><Relationship Id="rId2" Type="http://schemas.openxmlformats.org/officeDocument/2006/relationships/image" Target="../media/image19.jpg"/><Relationship Id="rId16" Type="http://schemas.openxmlformats.org/officeDocument/2006/relationships/image" Target="../media/image32.jpg"/><Relationship Id="rId20"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24" Type="http://schemas.openxmlformats.org/officeDocument/2006/relationships/image" Target="../media/image40.png"/><Relationship Id="rId5" Type="http://schemas.openxmlformats.org/officeDocument/2006/relationships/image" Target="../media/image22.png"/><Relationship Id="rId15" Type="http://schemas.openxmlformats.org/officeDocument/2006/relationships/image" Target="../media/image18.jpg"/><Relationship Id="rId23" Type="http://schemas.openxmlformats.org/officeDocument/2006/relationships/image" Target="../media/image39.jpg"/><Relationship Id="rId10" Type="http://schemas.openxmlformats.org/officeDocument/2006/relationships/image" Target="../media/image27.jpeg"/><Relationship Id="rId19" Type="http://schemas.openxmlformats.org/officeDocument/2006/relationships/image" Target="../media/image35.jpeg"/><Relationship Id="rId4" Type="http://schemas.openxmlformats.org/officeDocument/2006/relationships/image" Target="../media/image21.gif"/><Relationship Id="rId9" Type="http://schemas.openxmlformats.org/officeDocument/2006/relationships/image" Target="../media/image26.jpeg"/><Relationship Id="rId14" Type="http://schemas.openxmlformats.org/officeDocument/2006/relationships/image" Target="../media/image31.gif"/><Relationship Id="rId22"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flipH="1">
            <a:off x="-28600" y="3147814"/>
            <a:ext cx="9172600" cy="1221278"/>
          </a:xfrm>
          <a:prstGeom prst="rect">
            <a:avLst/>
          </a:prstGeom>
          <a:gradFill flip="none" rotWithShape="1">
            <a:gsLst>
              <a:gs pos="0">
                <a:schemeClr val="accent4">
                  <a:lumMod val="75000"/>
                </a:schemeClr>
              </a:gs>
              <a:gs pos="100000">
                <a:schemeClr val="dk1">
                  <a:shade val="93000"/>
                  <a:satMod val="130000"/>
                  <a:lumMod val="29000"/>
                </a:schemeClr>
              </a:gs>
              <a:gs pos="100000">
                <a:schemeClr val="bg1"/>
              </a:gs>
            </a:gsLst>
            <a:lin ang="0" scaled="1"/>
            <a:tileRect/>
          </a:gradFill>
          <a:ln/>
        </p:spPr>
        <p:style>
          <a:lnRef idx="0">
            <a:schemeClr val="dk1"/>
          </a:lnRef>
          <a:fillRef idx="3">
            <a:schemeClr val="dk1"/>
          </a:fillRef>
          <a:effectRef idx="3">
            <a:schemeClr val="dk1"/>
          </a:effectRef>
          <a:fontRef idx="minor">
            <a:schemeClr val="lt1"/>
          </a:fontRef>
        </p:style>
        <p:txBody>
          <a:bodyPr rtlCol="0" anchor="ctr"/>
          <a:lstStyle/>
          <a:p>
            <a:pPr algn="r"/>
            <a:endParaRPr lang="en-CA" dirty="0">
              <a:solidFill>
                <a:srgbClr val="CCF44A"/>
              </a:solidFill>
            </a:endParaRPr>
          </a:p>
        </p:txBody>
      </p:sp>
      <p:sp>
        <p:nvSpPr>
          <p:cNvPr id="22" name="TextBox 21"/>
          <p:cNvSpPr txBox="1"/>
          <p:nvPr/>
        </p:nvSpPr>
        <p:spPr>
          <a:xfrm>
            <a:off x="1231695" y="3340915"/>
            <a:ext cx="7463903" cy="738664"/>
          </a:xfrm>
          <a:prstGeom prst="rect">
            <a:avLst/>
          </a:prstGeom>
          <a:noFill/>
        </p:spPr>
        <p:txBody>
          <a:bodyPr wrap="none" rtlCol="0">
            <a:spAutoFit/>
          </a:bodyPr>
          <a:lstStyle/>
          <a:p>
            <a:pPr algn="r"/>
            <a:r>
              <a:rPr lang="en-CA" sz="2400" b="1" dirty="0" smtClean="0">
                <a:solidFill>
                  <a:schemeClr val="bg1"/>
                </a:solidFill>
              </a:rPr>
              <a:t>Photoluminescent Safety Products</a:t>
            </a:r>
            <a:endParaRPr lang="en-CA" b="1" i="1" dirty="0" smtClean="0">
              <a:solidFill>
                <a:srgbClr val="C9E927"/>
              </a:solidFill>
            </a:endParaRPr>
          </a:p>
          <a:p>
            <a:pPr algn="r"/>
            <a:r>
              <a:rPr lang="en-CA" b="1" i="1" dirty="0" smtClean="0">
                <a:solidFill>
                  <a:srgbClr val="C9E927"/>
                </a:solidFill>
              </a:rPr>
              <a:t>Understanding the Technology and Today’s Marketplace</a:t>
            </a:r>
            <a:endParaRPr lang="en-CA" b="1" i="1" dirty="0">
              <a:solidFill>
                <a:srgbClr val="C9E927"/>
              </a:solidFill>
            </a:endParaRPr>
          </a:p>
        </p:txBody>
      </p:sp>
      <p:sp>
        <p:nvSpPr>
          <p:cNvPr id="24" name="Text Box 10"/>
          <p:cNvSpPr txBox="1">
            <a:spLocks noChangeArrowheads="1"/>
          </p:cNvSpPr>
          <p:nvPr/>
        </p:nvSpPr>
        <p:spPr bwMode="auto">
          <a:xfrm>
            <a:off x="62745" y="4880883"/>
            <a:ext cx="4206601" cy="215444"/>
          </a:xfrm>
          <a:prstGeom prst="rect">
            <a:avLst/>
          </a:prstGeom>
          <a:noFill/>
          <a:ln w="9525">
            <a:noFill/>
            <a:miter lim="800000"/>
            <a:headEnd/>
            <a:tailEnd/>
          </a:ln>
        </p:spPr>
        <p:txBody>
          <a:bodyPr wrap="none">
            <a:spAutoFit/>
          </a:bodyPr>
          <a:lstStyle/>
          <a:p>
            <a:r>
              <a:rPr lang="en-US" sz="800" dirty="0">
                <a:cs typeface="Arial" charset="0"/>
              </a:rPr>
              <a:t>© </a:t>
            </a:r>
            <a:r>
              <a:rPr lang="en-US" sz="800" dirty="0" smtClean="0">
                <a:cs typeface="Arial" charset="0"/>
              </a:rPr>
              <a:t>2016 PL Solutions.  </a:t>
            </a:r>
            <a:r>
              <a:rPr lang="en-US" sz="800" dirty="0">
                <a:cs typeface="Arial" charset="0"/>
              </a:rPr>
              <a:t>All rights reserved.  Please do not copy or redistribute.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59370"/>
            <a:ext cx="2591893" cy="2591893"/>
          </a:xfrm>
          <a:prstGeom prst="rect">
            <a:avLst/>
          </a:prstGeom>
          <a:ln>
            <a:noFill/>
          </a:ln>
          <a:effectLst>
            <a:outerShdw blurRad="292100" dist="139700" dir="2700000" algn="tl" rotWithShape="0">
              <a:schemeClr val="bg1">
                <a:alpha val="65000"/>
              </a:scheme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214" y="1419622"/>
            <a:ext cx="2861031" cy="158169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703516"/>
            <a:ext cx="1507964" cy="151390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940518" y="334184"/>
            <a:ext cx="6838732"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CA" b="1" dirty="0" smtClean="0">
                <a:solidFill>
                  <a:schemeClr val="bg1"/>
                </a:solidFill>
                <a:effectLst>
                  <a:outerShdw blurRad="38100" dist="38100" dir="2700000" algn="tl">
                    <a:srgbClr val="000000">
                      <a:alpha val="43137"/>
                    </a:srgbClr>
                  </a:outerShdw>
                </a:effectLst>
              </a:rPr>
              <a:t>Canada’s Leader in PL Technology for Two Decades</a:t>
            </a:r>
            <a:endParaRPr lang="en-CA"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4035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536" y="339502"/>
            <a:ext cx="8352928" cy="454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384667" y="299432"/>
            <a:ext cx="8507813" cy="461665"/>
          </a:xfrm>
          <a:prstGeom prst="rect">
            <a:avLst/>
          </a:prstGeom>
          <a:noFill/>
        </p:spPr>
        <p:txBody>
          <a:bodyPr wrap="square" lIns="91440" tIns="45720" rIns="91440" bIns="45720">
            <a:spAutoFit/>
          </a:bodyPr>
          <a:lstStyle/>
          <a:p>
            <a:r>
              <a:rPr lang="en-US" sz="2400" b="1" cap="none"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Photoluminescent (PL)</a:t>
            </a:r>
            <a:endParaRPr lang="en-US" sz="24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endParaRPr>
          </a:p>
        </p:txBody>
      </p:sp>
      <p:pic>
        <p:nvPicPr>
          <p:cNvPr id="2" name="Picture 1"/>
          <p:cNvPicPr>
            <a:picLocks noChangeAspect="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828600" y="2610192"/>
            <a:ext cx="4473483" cy="2594620"/>
          </a:xfrm>
          <a:prstGeom prst="rect">
            <a:avLst/>
          </a:prstGeom>
        </p:spPr>
      </p:pic>
      <p:sp>
        <p:nvSpPr>
          <p:cNvPr id="15" name="TextBox 14"/>
          <p:cNvSpPr txBox="1"/>
          <p:nvPr/>
        </p:nvSpPr>
        <p:spPr>
          <a:xfrm>
            <a:off x="13724" y="2211710"/>
            <a:ext cx="8769184" cy="2423740"/>
          </a:xfrm>
          <a:prstGeom prst="rect">
            <a:avLst/>
          </a:prstGeom>
          <a:noFill/>
        </p:spPr>
        <p:txBody>
          <a:bodyPr wrap="square" rtlCol="0">
            <a:spAutoFit/>
          </a:bodyPr>
          <a:lstStyle/>
          <a:p>
            <a:endParaRPr lang="en-CA" sz="700" b="1" dirty="0" smtClean="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CA" dirty="0" smtClean="0">
                <a:cs typeface="Arial" panose="020B0604020202020204" pitchFamily="34" charset="0"/>
              </a:rPr>
              <a:t>Strontium Aluminate is a solid, odorless, non-flammable, pale yellow mineral</a:t>
            </a:r>
            <a:r>
              <a:rPr lang="en-CA" dirty="0">
                <a:cs typeface="Arial" panose="020B0604020202020204" pitchFamily="34" charset="0"/>
              </a:rPr>
              <a:t>. It is chemically and biologically inert</a:t>
            </a:r>
            <a:r>
              <a:rPr lang="en-CA" dirty="0" smtClean="0">
                <a:cs typeface="Arial" panose="020B0604020202020204" pitchFamily="34" charset="0"/>
              </a:rPr>
              <a:t>.</a:t>
            </a:r>
          </a:p>
          <a:p>
            <a:pPr lvl="1" algn="just"/>
            <a:endParaRPr lang="en-CA" sz="1050" dirty="0" smtClean="0">
              <a:cs typeface="Arial" panose="020B0604020202020204" pitchFamily="34" charset="0"/>
            </a:endParaRPr>
          </a:p>
          <a:p>
            <a:pPr marL="2114550" lvl="4" indent="-285750" algn="just">
              <a:buFont typeface="Arial" panose="020B0604020202020204" pitchFamily="34" charset="0"/>
              <a:buChar char="•"/>
            </a:pPr>
            <a:r>
              <a:rPr lang="en-CA" dirty="0" smtClean="0">
                <a:cs typeface="Arial" panose="020B0604020202020204" pitchFamily="34" charset="0"/>
              </a:rPr>
              <a:t>A proprietary laboratory process, which is 100% </a:t>
            </a:r>
            <a:br>
              <a:rPr lang="en-CA" dirty="0" smtClean="0">
                <a:cs typeface="Arial" panose="020B0604020202020204" pitchFamily="34" charset="0"/>
              </a:rPr>
            </a:br>
            <a:r>
              <a:rPr lang="en-CA" dirty="0" smtClean="0">
                <a:cs typeface="Arial" panose="020B0604020202020204" pitchFamily="34" charset="0"/>
              </a:rPr>
              <a:t>non-toxic using catalysts that are environmentally </a:t>
            </a:r>
            <a:r>
              <a:rPr lang="en-CA" dirty="0">
                <a:cs typeface="Arial" panose="020B0604020202020204" pitchFamily="34" charset="0"/>
              </a:rPr>
              <a:t>f</a:t>
            </a:r>
            <a:r>
              <a:rPr lang="en-CA" dirty="0" smtClean="0">
                <a:cs typeface="Arial" panose="020B0604020202020204" pitchFamily="34" charset="0"/>
              </a:rPr>
              <a:t>riendly. The PL absorbs any ambient area lighting and then emits that light once power is lost or an emergency condition occurs.</a:t>
            </a:r>
          </a:p>
          <a:p>
            <a:pPr marL="742950" lvl="1" indent="-285750" algn="just">
              <a:buFont typeface="Arial" panose="020B0604020202020204" pitchFamily="34" charset="0"/>
              <a:buChar char="•"/>
            </a:pPr>
            <a:endParaRPr lang="en-CA" sz="700" dirty="0" smtClean="0">
              <a:cs typeface="Arial" panose="020B0604020202020204" pitchFamily="34" charset="0"/>
            </a:endParaRPr>
          </a:p>
        </p:txBody>
      </p:sp>
      <p:sp>
        <p:nvSpPr>
          <p:cNvPr id="16" name="TextBox 15"/>
          <p:cNvSpPr txBox="1"/>
          <p:nvPr/>
        </p:nvSpPr>
        <p:spPr>
          <a:xfrm>
            <a:off x="467543" y="919145"/>
            <a:ext cx="8337135" cy="1615827"/>
          </a:xfrm>
          <a:prstGeom prst="rect">
            <a:avLst/>
          </a:prstGeom>
          <a:noFill/>
        </p:spPr>
        <p:txBody>
          <a:bodyPr wrap="square" rtlCol="0">
            <a:spAutoFit/>
          </a:bodyPr>
          <a:lstStyle/>
          <a:p>
            <a:pPr marL="0" lvl="1"/>
            <a:r>
              <a:rPr lang="en-CA" b="1" dirty="0">
                <a:latin typeface="Arial" panose="020B0604020202020204" pitchFamily="34" charset="0"/>
                <a:cs typeface="Arial" panose="020B0604020202020204" pitchFamily="34" charset="0"/>
              </a:rPr>
              <a:t>What is Photoluminescent?</a:t>
            </a:r>
            <a:endParaRPr lang="en-CA" sz="600" b="1" dirty="0">
              <a:latin typeface="Arial" panose="020B0604020202020204" pitchFamily="34" charset="0"/>
              <a:cs typeface="Arial" panose="020B0604020202020204" pitchFamily="34" charset="0"/>
            </a:endParaRPr>
          </a:p>
          <a:p>
            <a:pPr marL="0" lvl="1"/>
            <a:endParaRPr lang="en-CA" sz="900" dirty="0" smtClean="0">
              <a:cs typeface="Arial" panose="020B0604020202020204" pitchFamily="34" charset="0"/>
            </a:endParaRPr>
          </a:p>
          <a:p>
            <a:pPr marL="342900" lvl="1" indent="-342900">
              <a:buFont typeface="Arial" panose="020B0604020202020204" pitchFamily="34" charset="0"/>
              <a:buChar char="•"/>
            </a:pPr>
            <a:r>
              <a:rPr lang="en-CA" dirty="0" smtClean="0">
                <a:cs typeface="Arial" panose="020B0604020202020204" pitchFamily="34" charset="0"/>
              </a:rPr>
              <a:t>In </a:t>
            </a:r>
            <a:r>
              <a:rPr lang="en-CA" dirty="0">
                <a:cs typeface="Arial" panose="020B0604020202020204" pitchFamily="34" charset="0"/>
              </a:rPr>
              <a:t>North America, PL products are now one of the fastest growing technologies that address energy conservation, environmental initiatives and life safety.</a:t>
            </a:r>
          </a:p>
          <a:p>
            <a:endParaRPr lang="en-US" sz="1600" dirty="0"/>
          </a:p>
        </p:txBody>
      </p:sp>
      <p:sp>
        <p:nvSpPr>
          <p:cNvPr id="18" name="Text Box 10"/>
          <p:cNvSpPr txBox="1">
            <a:spLocks noChangeArrowheads="1"/>
          </p:cNvSpPr>
          <p:nvPr/>
        </p:nvSpPr>
        <p:spPr bwMode="auto">
          <a:xfrm>
            <a:off x="62745" y="4880883"/>
            <a:ext cx="4206601" cy="215444"/>
          </a:xfrm>
          <a:prstGeom prst="rect">
            <a:avLst/>
          </a:prstGeom>
          <a:noFill/>
          <a:ln w="9525">
            <a:noFill/>
            <a:miter lim="800000"/>
            <a:headEnd/>
            <a:tailEnd/>
          </a:ln>
        </p:spPr>
        <p:txBody>
          <a:bodyPr wrap="none">
            <a:spAutoFit/>
          </a:bodyPr>
          <a:lstStyle/>
          <a:p>
            <a:r>
              <a:rPr lang="en-US" sz="800" dirty="0">
                <a:cs typeface="Arial" charset="0"/>
              </a:rPr>
              <a:t>© </a:t>
            </a:r>
            <a:r>
              <a:rPr lang="en-US" sz="800" dirty="0" smtClean="0">
                <a:cs typeface="Arial" charset="0"/>
              </a:rPr>
              <a:t>2016 PL Solutions.  </a:t>
            </a:r>
            <a:r>
              <a:rPr lang="en-US" sz="800" dirty="0">
                <a:cs typeface="Arial" charset="0"/>
              </a:rPr>
              <a:t>All rights reserved.  Please do not copy or redistribute.</a:t>
            </a:r>
          </a:p>
        </p:txBody>
      </p:sp>
    </p:spTree>
    <p:extLst>
      <p:ext uri="{BB962C8B-B14F-4D97-AF65-F5344CB8AC3E}">
        <p14:creationId xmlns:p14="http://schemas.microsoft.com/office/powerpoint/2010/main" val="1698751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4667" y="339502"/>
            <a:ext cx="8352928" cy="454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3767"/>
          <a:stretch/>
        </p:blipFill>
        <p:spPr>
          <a:xfrm>
            <a:off x="3834879" y="878721"/>
            <a:ext cx="1025153" cy="64940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981" y="1365990"/>
            <a:ext cx="1296144" cy="4943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3362" y="1669011"/>
            <a:ext cx="457011" cy="51372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2141" y="879217"/>
            <a:ext cx="888051" cy="334367"/>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384667" y="267494"/>
            <a:ext cx="8507813" cy="461665"/>
          </a:xfrm>
          <a:prstGeom prst="rect">
            <a:avLst/>
          </a:prstGeom>
          <a:noFill/>
        </p:spPr>
        <p:txBody>
          <a:bodyPr wrap="square" lIns="91440" tIns="45720" rIns="91440" bIns="45720">
            <a:spAutoFit/>
          </a:bodyPr>
          <a:lstStyle/>
          <a:p>
            <a:r>
              <a:rPr lang="en-US" sz="2400" b="1"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Codes and Standards Overview</a:t>
            </a:r>
            <a:endParaRPr lang="en-US" sz="24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endParaRPr>
          </a:p>
        </p:txBody>
      </p:sp>
      <p:sp>
        <p:nvSpPr>
          <p:cNvPr id="2" name="TextBox 1"/>
          <p:cNvSpPr txBox="1"/>
          <p:nvPr/>
        </p:nvSpPr>
        <p:spPr>
          <a:xfrm>
            <a:off x="395536" y="2199511"/>
            <a:ext cx="8352928" cy="3323987"/>
          </a:xfrm>
          <a:prstGeom prst="rect">
            <a:avLst/>
          </a:prstGeom>
          <a:noFill/>
        </p:spPr>
        <p:txBody>
          <a:bodyPr wrap="square" rtlCol="0">
            <a:spAutoFit/>
          </a:bodyPr>
          <a:lstStyle/>
          <a:p>
            <a:pPr marL="285750" indent="-285750">
              <a:buFont typeface="Arial" panose="020B0604020202020204" pitchFamily="34" charset="0"/>
              <a:buChar char="•"/>
            </a:pPr>
            <a:r>
              <a:rPr lang="en-CA" sz="1400" dirty="0" smtClean="0"/>
              <a:t>Fully acceptable technology as indicated in </a:t>
            </a:r>
            <a:r>
              <a:rPr lang="en-CA" sz="1400" b="1" dirty="0" smtClean="0"/>
              <a:t>Section 3.4.5 </a:t>
            </a:r>
            <a:r>
              <a:rPr lang="en-CA" sz="1400" dirty="0" smtClean="0"/>
              <a:t>of the National Building Code</a:t>
            </a:r>
          </a:p>
          <a:p>
            <a:pPr marL="285750" indent="-285750">
              <a:buFont typeface="Arial" panose="020B0604020202020204" pitchFamily="34" charset="0"/>
              <a:buChar char="•"/>
            </a:pPr>
            <a:r>
              <a:rPr lang="en-CA" sz="1400" dirty="0" smtClean="0"/>
              <a:t>Use of Photoluminescent (PL) signs have been adopted by every Province in Canada</a:t>
            </a:r>
          </a:p>
          <a:p>
            <a:pPr marL="285750" indent="-285750">
              <a:buFont typeface="Arial" panose="020B0604020202020204" pitchFamily="34" charset="0"/>
              <a:buChar char="•"/>
            </a:pPr>
            <a:r>
              <a:rPr lang="en-CA" sz="1400" dirty="0" smtClean="0"/>
              <a:t>All Externally Illuminated signs must conform to – </a:t>
            </a:r>
            <a:r>
              <a:rPr lang="en-CA" sz="1400" b="1" dirty="0" smtClean="0"/>
              <a:t>CAN/ULC-S572 </a:t>
            </a:r>
            <a:r>
              <a:rPr lang="en-CA" sz="1400" dirty="0" smtClean="0"/>
              <a:t>Standard</a:t>
            </a:r>
          </a:p>
          <a:p>
            <a:pPr marL="285750" indent="-285750">
              <a:buFont typeface="Arial" panose="020B0604020202020204" pitchFamily="34" charset="0"/>
              <a:buChar char="•"/>
            </a:pPr>
            <a:r>
              <a:rPr lang="en-US" sz="1400" dirty="0" smtClean="0"/>
              <a:t>PL SOLUTIONS IS APPROVED TO BE CHARGED WITH ONLY 2 FOOT CANDLES OF LIGHT</a:t>
            </a:r>
            <a:endParaRPr lang="en-CA" sz="1400" dirty="0" smtClean="0"/>
          </a:p>
          <a:p>
            <a:pPr marL="285750" indent="-285750">
              <a:buFont typeface="Arial" panose="020B0604020202020204" pitchFamily="34" charset="0"/>
              <a:buChar char="•"/>
            </a:pPr>
            <a:r>
              <a:rPr lang="en-US" sz="1400" dirty="0" smtClean="0"/>
              <a:t>PL SIGNS DO NOT REQUIRE CONTINUOUS ILLUMINATION FROM OTHER SOURCES</a:t>
            </a:r>
            <a:endParaRPr lang="en-CA" sz="1400" dirty="0" smtClean="0"/>
          </a:p>
          <a:p>
            <a:pPr marL="285750" indent="-285750">
              <a:buFont typeface="Arial" panose="020B0604020202020204" pitchFamily="34" charset="0"/>
              <a:buChar char="•"/>
            </a:pPr>
            <a:r>
              <a:rPr lang="en-CA" sz="1400" dirty="0" smtClean="0"/>
              <a:t>PL SIGNS ARE CONSIDERED THEIR OWN POWER SOURCE, LIKE SOLAR PANELS</a:t>
            </a:r>
          </a:p>
          <a:p>
            <a:pPr marL="285750" indent="-285750">
              <a:buFont typeface="Arial" panose="020B0604020202020204" pitchFamily="34" charset="0"/>
              <a:buChar char="•"/>
            </a:pPr>
            <a:r>
              <a:rPr lang="en-US" sz="1400" dirty="0" smtClean="0"/>
              <a:t>PL SIGNS ARE LEED QUALIFIED, WITH NO GHG EMISSIONS</a:t>
            </a:r>
          </a:p>
          <a:p>
            <a:pPr marL="285750" indent="-285750">
              <a:buFont typeface="Arial" panose="020B0604020202020204" pitchFamily="34" charset="0"/>
              <a:buChar char="•"/>
            </a:pPr>
            <a:r>
              <a:rPr lang="en-US" sz="1400" dirty="0" smtClean="0"/>
              <a:t>PL SIGNS ARE ALSO UL 924 APPROVED FOR THE UNITED STATES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IN CANADA,THERE ARE OVER 100,000,000 EXIT SIGNS</a:t>
            </a:r>
          </a:p>
          <a:p>
            <a:pPr marL="285750" indent="-285750">
              <a:buFont typeface="Arial" panose="020B0604020202020204" pitchFamily="34" charset="0"/>
              <a:buChar char="•"/>
            </a:pPr>
            <a:r>
              <a:rPr lang="en-US" sz="1400" dirty="0" smtClean="0"/>
              <a:t>IN THE U.S.A. </a:t>
            </a:r>
            <a:r>
              <a:rPr lang="en-US" sz="1400" smtClean="0"/>
              <a:t>THERE ARE OVER 1 BILLION EXIT SIGNS (SOURCE;N.E.M.A.)</a:t>
            </a:r>
            <a:endParaRPr lang="en-CA" sz="1400" dirty="0"/>
          </a:p>
          <a:p>
            <a:r>
              <a:rPr lang="en-CA" sz="1400" dirty="0"/>
              <a:t> </a:t>
            </a:r>
            <a:r>
              <a:rPr lang="en-CA" sz="1400" dirty="0" smtClean="0"/>
              <a:t>    </a:t>
            </a:r>
            <a:br>
              <a:rPr lang="en-CA" sz="1400" dirty="0" smtClean="0"/>
            </a:br>
            <a:r>
              <a:rPr lang="en-CA" sz="1400" dirty="0" smtClean="0"/>
              <a:t>  				</a:t>
            </a:r>
          </a:p>
          <a:p>
            <a:pPr marL="285750" indent="-285750">
              <a:buFont typeface="Arial" panose="020B0604020202020204" pitchFamily="34" charset="0"/>
              <a:buChar char="•"/>
            </a:pPr>
            <a:endParaRPr lang="en-CA" sz="1400" dirty="0" smtClean="0"/>
          </a:p>
          <a:p>
            <a:pPr marL="285750" indent="-285750">
              <a:buFont typeface="Arial" panose="020B0604020202020204" pitchFamily="34" charset="0"/>
              <a:buChar char="•"/>
            </a:pPr>
            <a:endParaRPr lang="en-CA" sz="1400" dirty="0"/>
          </a:p>
        </p:txBody>
      </p:sp>
      <p:sp>
        <p:nvSpPr>
          <p:cNvPr id="15" name="Text Box 10"/>
          <p:cNvSpPr txBox="1">
            <a:spLocks noChangeArrowheads="1"/>
          </p:cNvSpPr>
          <p:nvPr/>
        </p:nvSpPr>
        <p:spPr bwMode="auto">
          <a:xfrm>
            <a:off x="62745" y="4880883"/>
            <a:ext cx="4206601" cy="215444"/>
          </a:xfrm>
          <a:prstGeom prst="rect">
            <a:avLst/>
          </a:prstGeom>
          <a:noFill/>
          <a:ln w="9525">
            <a:noFill/>
            <a:miter lim="800000"/>
            <a:headEnd/>
            <a:tailEnd/>
          </a:ln>
        </p:spPr>
        <p:txBody>
          <a:bodyPr wrap="none">
            <a:spAutoFit/>
          </a:bodyPr>
          <a:lstStyle/>
          <a:p>
            <a:r>
              <a:rPr lang="en-US" sz="800" dirty="0">
                <a:cs typeface="Arial" charset="0"/>
              </a:rPr>
              <a:t>© </a:t>
            </a:r>
            <a:r>
              <a:rPr lang="en-US" sz="800" dirty="0" smtClean="0">
                <a:cs typeface="Arial" charset="0"/>
              </a:rPr>
              <a:t>2016 PL Solutions.  </a:t>
            </a:r>
            <a:r>
              <a:rPr lang="en-US" sz="800" dirty="0">
                <a:cs typeface="Arial" charset="0"/>
              </a:rPr>
              <a:t>All rights reserved.  Please do not copy or redistribute.</a:t>
            </a:r>
          </a:p>
        </p:txBody>
      </p:sp>
      <p:pic>
        <p:nvPicPr>
          <p:cNvPr id="4" name="Picture 3"/>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8224" y="494421"/>
            <a:ext cx="1854014" cy="1568510"/>
          </a:xfrm>
          <a:prstGeom prst="rect">
            <a:avLst/>
          </a:prstGeom>
        </p:spPr>
      </p:pic>
      <p:sp>
        <p:nvSpPr>
          <p:cNvPr id="5" name="TextBox 4"/>
          <p:cNvSpPr txBox="1"/>
          <p:nvPr/>
        </p:nvSpPr>
        <p:spPr>
          <a:xfrm>
            <a:off x="6332418" y="1275606"/>
            <a:ext cx="2416046" cy="261610"/>
          </a:xfrm>
          <a:prstGeom prst="rect">
            <a:avLst/>
          </a:prstGeom>
          <a:noFill/>
        </p:spPr>
        <p:txBody>
          <a:bodyPr wrap="none" rtlCol="0">
            <a:spAutoFit/>
          </a:bodyPr>
          <a:lstStyle/>
          <a:p>
            <a:r>
              <a:rPr lang="en-CA" sz="1100" b="1" dirty="0" smtClean="0"/>
              <a:t>All Provinces Across Canada</a:t>
            </a:r>
            <a:endParaRPr lang="en-CA" sz="1100" b="1" dirty="0"/>
          </a:p>
        </p:txBody>
      </p:sp>
    </p:spTree>
    <p:extLst>
      <p:ext uri="{BB962C8B-B14F-4D97-AF65-F5344CB8AC3E}">
        <p14:creationId xmlns:p14="http://schemas.microsoft.com/office/powerpoint/2010/main" val="196182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4667" y="339502"/>
            <a:ext cx="8352928" cy="454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flipH="1">
            <a:off x="-28600" y="876143"/>
            <a:ext cx="9172600" cy="1221278"/>
          </a:xfrm>
          <a:prstGeom prst="rect">
            <a:avLst/>
          </a:prstGeom>
          <a:gradFill flip="none" rotWithShape="1">
            <a:gsLst>
              <a:gs pos="0">
                <a:schemeClr val="accent4">
                  <a:lumMod val="75000"/>
                </a:schemeClr>
              </a:gs>
              <a:gs pos="100000">
                <a:schemeClr val="dk1">
                  <a:shade val="93000"/>
                  <a:satMod val="130000"/>
                  <a:lumMod val="29000"/>
                </a:schemeClr>
              </a:gs>
              <a:gs pos="100000">
                <a:schemeClr val="bg1"/>
              </a:gs>
            </a:gsLst>
            <a:lin ang="0" scaled="1"/>
            <a:tileRect/>
          </a:gradFill>
          <a:ln/>
        </p:spPr>
        <p:style>
          <a:lnRef idx="0">
            <a:schemeClr val="dk1"/>
          </a:lnRef>
          <a:fillRef idx="3">
            <a:schemeClr val="dk1"/>
          </a:fillRef>
          <a:effectRef idx="3">
            <a:schemeClr val="dk1"/>
          </a:effectRef>
          <a:fontRef idx="minor">
            <a:schemeClr val="lt1"/>
          </a:fontRef>
        </p:style>
        <p:txBody>
          <a:bodyPr rtlCol="0" anchor="ctr"/>
          <a:lstStyle/>
          <a:p>
            <a:pPr algn="r"/>
            <a:endParaRPr lang="en-CA" dirty="0">
              <a:solidFill>
                <a:srgbClr val="CCF44A"/>
              </a:solidFill>
            </a:endParaRPr>
          </a:p>
        </p:txBody>
      </p:sp>
      <p:sp>
        <p:nvSpPr>
          <p:cNvPr id="17" name="Rectangle 16"/>
          <p:cNvSpPr/>
          <p:nvPr/>
        </p:nvSpPr>
        <p:spPr>
          <a:xfrm>
            <a:off x="384667" y="267494"/>
            <a:ext cx="8507813" cy="461665"/>
          </a:xfrm>
          <a:prstGeom prst="rect">
            <a:avLst/>
          </a:prstGeom>
          <a:noFill/>
        </p:spPr>
        <p:txBody>
          <a:bodyPr wrap="square" lIns="91440" tIns="45720" rIns="91440" bIns="45720">
            <a:spAutoFit/>
          </a:bodyPr>
          <a:lstStyle/>
          <a:p>
            <a:r>
              <a:rPr lang="en-US" sz="2400" b="1"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PL Solutions Surpasses Code</a:t>
            </a:r>
            <a:endParaRPr lang="en-US" sz="24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endParaRPr>
          </a:p>
        </p:txBody>
      </p:sp>
      <p:sp>
        <p:nvSpPr>
          <p:cNvPr id="4" name="Rectangle 3"/>
          <p:cNvSpPr/>
          <p:nvPr/>
        </p:nvSpPr>
        <p:spPr>
          <a:xfrm>
            <a:off x="291226" y="2097421"/>
            <a:ext cx="8532948" cy="2783462"/>
          </a:xfrm>
          <a:prstGeom prst="rect">
            <a:avLst/>
          </a:prstGeom>
          <a:gradFill>
            <a:gsLst>
              <a:gs pos="0">
                <a:schemeClr val="accent1">
                  <a:lumMod val="5000"/>
                  <a:lumOff val="95000"/>
                </a:schemeClr>
              </a:gs>
              <a:gs pos="51324">
                <a:srgbClr val="4E8542"/>
              </a:gs>
              <a:gs pos="78000">
                <a:schemeClr val="accent4">
                  <a:lumMod val="60000"/>
                  <a:lumOff val="40000"/>
                </a:schemeClr>
              </a:gs>
              <a:gs pos="89000">
                <a:schemeClr val="bg1"/>
              </a:gs>
              <a:gs pos="100000">
                <a:schemeClr val="accent4">
                  <a:lumMod val="40000"/>
                  <a:lumOff val="60000"/>
                </a:schemeClr>
              </a:gs>
            </a:gsLst>
            <a:lin ang="5400000" scaled="1"/>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blipFill>
                <a:blip r:embed="rId2"/>
                <a:tile tx="0" ty="0" sx="100000" sy="100000" flip="none" algn="tl"/>
              </a:blipFill>
            </a:endParaRPr>
          </a:p>
        </p:txBody>
      </p:sp>
      <p:sp>
        <p:nvSpPr>
          <p:cNvPr id="2" name="TextBox 1"/>
          <p:cNvSpPr txBox="1"/>
          <p:nvPr/>
        </p:nvSpPr>
        <p:spPr>
          <a:xfrm>
            <a:off x="4319972" y="2283718"/>
            <a:ext cx="4536504" cy="2893100"/>
          </a:xfrm>
          <a:prstGeom prst="rect">
            <a:avLst/>
          </a:prstGeom>
          <a:noFill/>
        </p:spPr>
        <p:txBody>
          <a:bodyPr wrap="square" rtlCol="0">
            <a:spAutoFit/>
          </a:bodyPr>
          <a:lstStyle/>
          <a:p>
            <a:pPr marL="285750" indent="-285750">
              <a:buFont typeface="Arial" panose="020B0604020202020204" pitchFamily="34" charset="0"/>
              <a:buChar char="•"/>
            </a:pPr>
            <a:r>
              <a:rPr lang="en-CA" sz="1400" dirty="0" smtClean="0"/>
              <a:t>To pass code for 2FC / 120 min, </a:t>
            </a:r>
            <a:r>
              <a:rPr lang="en-CA" sz="1400" b="1" dirty="0"/>
              <a:t>CAN/ULC-S572</a:t>
            </a:r>
            <a:r>
              <a:rPr lang="en-CA" sz="1400" dirty="0" smtClean="0"/>
              <a:t> requires minimum of 5mcd/m2 at 120 min. </a:t>
            </a:r>
          </a:p>
          <a:p>
            <a:pPr marL="285750" indent="-285750">
              <a:buFont typeface="Arial" panose="020B0604020202020204" pitchFamily="34" charset="0"/>
              <a:buChar char="•"/>
            </a:pPr>
            <a:r>
              <a:rPr lang="en-CA" sz="1400" dirty="0" smtClean="0"/>
              <a:t>At 120 min, our signs are still at 39.46mcd/m2. Almost 8 times what is required. </a:t>
            </a:r>
          </a:p>
          <a:p>
            <a:pPr marL="285750" indent="-285750">
              <a:buFont typeface="Arial" panose="020B0604020202020204" pitchFamily="34" charset="0"/>
              <a:buChar char="•"/>
            </a:pPr>
            <a:r>
              <a:rPr lang="en-CA" sz="1400" dirty="0" smtClean="0"/>
              <a:t>Our signs reach 5mcd/m2 at 5000 min (or 3.5 days)</a:t>
            </a:r>
          </a:p>
          <a:p>
            <a:pPr marL="285750" indent="-285750">
              <a:buFont typeface="Arial" panose="020B0604020202020204" pitchFamily="34" charset="0"/>
              <a:buChar char="•"/>
            </a:pPr>
            <a:r>
              <a:rPr lang="en-CA" sz="1400" dirty="0" smtClean="0"/>
              <a:t>We are setting new standards in the industry. </a:t>
            </a:r>
          </a:p>
          <a:p>
            <a:pPr marL="285750" indent="-285750">
              <a:buFont typeface="Arial" panose="020B0604020202020204" pitchFamily="34" charset="0"/>
              <a:buChar char="•"/>
            </a:pPr>
            <a:endParaRPr lang="en-CA" sz="1400" dirty="0" smtClean="0"/>
          </a:p>
          <a:p>
            <a:pPr marL="285750" indent="-285750">
              <a:buFont typeface="Arial" panose="020B0604020202020204" pitchFamily="34" charset="0"/>
              <a:buChar char="•"/>
            </a:pPr>
            <a:endParaRPr lang="en-CA" sz="1400" dirty="0" smtClean="0"/>
          </a:p>
          <a:p>
            <a:pPr marL="285750" indent="-285750">
              <a:buFont typeface="Arial" panose="020B0604020202020204" pitchFamily="34" charset="0"/>
              <a:buChar char="•"/>
            </a:pPr>
            <a:endParaRPr lang="en-CA" sz="1400" dirty="0"/>
          </a:p>
        </p:txBody>
      </p:sp>
      <p:sp>
        <p:nvSpPr>
          <p:cNvPr id="15" name="Text Box 10"/>
          <p:cNvSpPr txBox="1">
            <a:spLocks noChangeArrowheads="1"/>
          </p:cNvSpPr>
          <p:nvPr/>
        </p:nvSpPr>
        <p:spPr bwMode="auto">
          <a:xfrm>
            <a:off x="62745" y="4880883"/>
            <a:ext cx="4206601" cy="215444"/>
          </a:xfrm>
          <a:prstGeom prst="rect">
            <a:avLst/>
          </a:prstGeom>
          <a:noFill/>
          <a:ln w="9525">
            <a:noFill/>
            <a:miter lim="800000"/>
            <a:headEnd/>
            <a:tailEnd/>
          </a:ln>
        </p:spPr>
        <p:txBody>
          <a:bodyPr wrap="none">
            <a:spAutoFit/>
          </a:bodyPr>
          <a:lstStyle/>
          <a:p>
            <a:r>
              <a:rPr lang="en-US" sz="800" dirty="0">
                <a:cs typeface="Arial" charset="0"/>
              </a:rPr>
              <a:t>© </a:t>
            </a:r>
            <a:r>
              <a:rPr lang="en-US" sz="800" dirty="0" smtClean="0">
                <a:cs typeface="Arial" charset="0"/>
              </a:rPr>
              <a:t>2016 PL Solutions.  </a:t>
            </a:r>
            <a:r>
              <a:rPr lang="en-US" sz="800" dirty="0">
                <a:cs typeface="Arial" charset="0"/>
              </a:rPr>
              <a:t>All rights reserved.  Please do not copy or redistribute.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6855" y="1193581"/>
            <a:ext cx="1537382" cy="58640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261" y="934803"/>
            <a:ext cx="3464204" cy="3691393"/>
          </a:xfrm>
          <a:prstGeom prst="rect">
            <a:avLst/>
          </a:prstGeom>
          <a:ln w="88900" cap="sq" cmpd="thickThin">
            <a:solidFill>
              <a:srgbClr val="000000"/>
            </a:solidFill>
            <a:prstDash val="solid"/>
            <a:miter lim="800000"/>
          </a:ln>
          <a:effectLst>
            <a:outerShdw blurRad="50800" dist="38100" algn="l" rotWithShape="0">
              <a:prstClr val="black">
                <a:alpha val="40000"/>
              </a:prstClr>
            </a:outerShdw>
          </a:effectLst>
        </p:spPr>
      </p:pic>
    </p:spTree>
    <p:extLst>
      <p:ext uri="{BB962C8B-B14F-4D97-AF65-F5344CB8AC3E}">
        <p14:creationId xmlns:p14="http://schemas.microsoft.com/office/powerpoint/2010/main" val="1332581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5536" y="339502"/>
            <a:ext cx="8352928" cy="454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9654" b="7403"/>
          <a:stretch/>
        </p:blipFill>
        <p:spPr>
          <a:xfrm>
            <a:off x="5291361" y="861480"/>
            <a:ext cx="834373" cy="70215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698788561"/>
              </p:ext>
            </p:extLst>
          </p:nvPr>
        </p:nvGraphicFramePr>
        <p:xfrm>
          <a:off x="1970745" y="1563638"/>
          <a:ext cx="5871600" cy="2966720"/>
        </p:xfrm>
        <a:graphic>
          <a:graphicData uri="http://schemas.openxmlformats.org/drawingml/2006/table">
            <a:tbl>
              <a:tblPr firstRow="1" bandRow="1">
                <a:tableStyleId>{EB9631B5-78F2-41C9-869B-9F39066F8104}</a:tableStyleId>
              </a:tblPr>
              <a:tblGrid>
                <a:gridCol w="3042683"/>
                <a:gridCol w="1414825"/>
                <a:gridCol w="141409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400" b="1" dirty="0" smtClean="0">
                        <a:solidFill>
                          <a:schemeClr val="tx1"/>
                        </a:solidFill>
                        <a:latin typeface="Calibri" pitchFamily="34" charset="0"/>
                      </a:endParaRPr>
                    </a:p>
                  </a:txBody>
                  <a:tcPr/>
                </a:tc>
                <a:tc>
                  <a:txBody>
                    <a:bodyPr/>
                    <a:lstStyle/>
                    <a:p>
                      <a:pPr algn="ctr"/>
                      <a:r>
                        <a:rPr lang="en-CA" sz="1400" dirty="0" smtClean="0"/>
                        <a:t>LED</a:t>
                      </a:r>
                      <a:endParaRPr lang="en-CA" sz="1400" dirty="0"/>
                    </a:p>
                  </a:txBody>
                  <a:tcPr anchor="ctr"/>
                </a:tc>
                <a:tc>
                  <a:txBody>
                    <a:bodyPr/>
                    <a:lstStyle/>
                    <a:p>
                      <a:pPr algn="ctr"/>
                      <a:r>
                        <a:rPr lang="en-CA" sz="1400" dirty="0" smtClean="0"/>
                        <a:t>PL</a:t>
                      </a:r>
                      <a:endParaRPr lang="en-CA" sz="1400" dirty="0"/>
                    </a:p>
                  </a:txBody>
                  <a:tcPr anchor="ctr"/>
                </a:tc>
              </a:tr>
              <a:tr h="370840">
                <a:tc>
                  <a:txBody>
                    <a:bodyPr/>
                    <a:lstStyle/>
                    <a:p>
                      <a:r>
                        <a:rPr lang="en-CA" sz="1400" dirty="0" smtClean="0"/>
                        <a:t>Pricing</a:t>
                      </a:r>
                      <a:endParaRPr lang="en-CA" sz="1400" b="0" dirty="0"/>
                    </a:p>
                  </a:txBody>
                  <a:tcPr anchor="ctr"/>
                </a:tc>
                <a:tc>
                  <a:txBody>
                    <a:bodyPr/>
                    <a:lstStyle/>
                    <a:p>
                      <a:pPr algn="ctr"/>
                      <a:r>
                        <a:rPr lang="en-CA" sz="1400" dirty="0" smtClean="0"/>
                        <a:t>$350+</a:t>
                      </a:r>
                      <a:endParaRPr lang="en-CA" sz="1400" b="0" dirty="0"/>
                    </a:p>
                  </a:txBody>
                  <a:tcPr anchor="ctr"/>
                </a:tc>
                <a:tc>
                  <a:txBody>
                    <a:bodyPr/>
                    <a:lstStyle/>
                    <a:p>
                      <a:pPr algn="ctr"/>
                      <a:r>
                        <a:rPr lang="en-CA" sz="1400" dirty="0" smtClean="0"/>
                        <a:t>$175.00+</a:t>
                      </a:r>
                      <a:endParaRPr lang="en-CA" sz="1400" b="0" dirty="0"/>
                    </a:p>
                  </a:txBody>
                  <a:tcPr anchor="ctr"/>
                </a:tc>
              </a:tr>
              <a:tr h="370840">
                <a:tc>
                  <a:txBody>
                    <a:bodyPr/>
                    <a:lstStyle/>
                    <a:p>
                      <a:r>
                        <a:rPr lang="en-CA" sz="1400" dirty="0" smtClean="0"/>
                        <a:t>Product Guarantee</a:t>
                      </a:r>
                      <a:endParaRPr lang="en-CA" sz="1400" b="0" dirty="0"/>
                    </a:p>
                  </a:txBody>
                  <a:tcPr anchor="ctr"/>
                </a:tc>
                <a:tc>
                  <a:txBody>
                    <a:bodyPr/>
                    <a:lstStyle/>
                    <a:p>
                      <a:pPr algn="ctr"/>
                      <a:r>
                        <a:rPr lang="en-CA" sz="1400" dirty="0" smtClean="0"/>
                        <a:t>1-2 Years</a:t>
                      </a:r>
                      <a:endParaRPr lang="en-CA" sz="1400" b="0" dirty="0"/>
                    </a:p>
                  </a:txBody>
                  <a:tcPr anchor="ctr"/>
                </a:tc>
                <a:tc>
                  <a:txBody>
                    <a:bodyPr/>
                    <a:lstStyle/>
                    <a:p>
                      <a:pPr algn="ctr"/>
                      <a:r>
                        <a:rPr lang="en-CA" sz="1400" dirty="0" smtClean="0"/>
                        <a:t>25 Years</a:t>
                      </a:r>
                      <a:endParaRPr lang="en-CA" sz="1400" b="0" dirty="0"/>
                    </a:p>
                  </a:txBody>
                  <a:tcPr anchor="ctr"/>
                </a:tc>
              </a:tr>
              <a:tr h="370840">
                <a:tc>
                  <a:txBody>
                    <a:bodyPr/>
                    <a:lstStyle/>
                    <a:p>
                      <a:r>
                        <a:rPr lang="en-CA" sz="1400" dirty="0" smtClean="0"/>
                        <a:t>Electricity</a:t>
                      </a:r>
                      <a:endParaRPr lang="en-CA" sz="1400" b="0" dirty="0"/>
                    </a:p>
                  </a:txBody>
                  <a:tcPr anchor="ctr"/>
                </a:tc>
                <a:tc>
                  <a:txBody>
                    <a:bodyPr/>
                    <a:lstStyle/>
                    <a:p>
                      <a:pPr algn="ctr"/>
                      <a:r>
                        <a:rPr lang="en-CA" sz="1400" dirty="0" smtClean="0"/>
                        <a:t>Yes</a:t>
                      </a:r>
                      <a:endParaRPr lang="en-CA" sz="1400" b="0" dirty="0"/>
                    </a:p>
                  </a:txBody>
                  <a:tcPr anchor="ctr"/>
                </a:tc>
                <a:tc>
                  <a:txBody>
                    <a:bodyPr/>
                    <a:lstStyle/>
                    <a:p>
                      <a:pPr algn="ctr"/>
                      <a:r>
                        <a:rPr lang="en-CA" sz="1400" dirty="0" smtClean="0"/>
                        <a:t>No</a:t>
                      </a:r>
                      <a:endParaRPr lang="en-CA" sz="1400" b="0" dirty="0"/>
                    </a:p>
                  </a:txBody>
                  <a:tcPr anchor="ctr"/>
                </a:tc>
              </a:tr>
              <a:tr h="370840">
                <a:tc>
                  <a:txBody>
                    <a:bodyPr/>
                    <a:lstStyle/>
                    <a:p>
                      <a:r>
                        <a:rPr lang="en-CA" sz="1400" dirty="0" smtClean="0"/>
                        <a:t>Regular Maintenance</a:t>
                      </a:r>
                      <a:endParaRPr lang="en-CA" sz="1400" b="0" dirty="0"/>
                    </a:p>
                  </a:txBody>
                  <a:tcPr anchor="ctr"/>
                </a:tc>
                <a:tc>
                  <a:txBody>
                    <a:bodyPr/>
                    <a:lstStyle/>
                    <a:p>
                      <a:pPr algn="ctr"/>
                      <a:r>
                        <a:rPr lang="en-CA" sz="1400" dirty="0" smtClean="0"/>
                        <a:t>Yes</a:t>
                      </a:r>
                      <a:endParaRPr lang="en-CA" sz="1400" b="0" dirty="0"/>
                    </a:p>
                  </a:txBody>
                  <a:tcPr anchor="ctr"/>
                </a:tc>
                <a:tc>
                  <a:txBody>
                    <a:bodyPr/>
                    <a:lstStyle/>
                    <a:p>
                      <a:pPr algn="ctr"/>
                      <a:r>
                        <a:rPr lang="en-CA" sz="1400" dirty="0" smtClean="0"/>
                        <a:t>Minimal</a:t>
                      </a:r>
                      <a:endParaRPr lang="en-CA" sz="1400" b="0" dirty="0"/>
                    </a:p>
                  </a:txBody>
                  <a:tcPr anchor="ctr"/>
                </a:tc>
              </a:tr>
              <a:tr h="370840">
                <a:tc>
                  <a:txBody>
                    <a:bodyPr/>
                    <a:lstStyle/>
                    <a:p>
                      <a:r>
                        <a:rPr lang="en-CA" sz="1400" dirty="0" smtClean="0"/>
                        <a:t>Mandatory Testing</a:t>
                      </a:r>
                      <a:endParaRPr lang="en-CA" sz="1400" b="0" dirty="0"/>
                    </a:p>
                  </a:txBody>
                  <a:tcPr anchor="ctr"/>
                </a:tc>
                <a:tc>
                  <a:txBody>
                    <a:bodyPr/>
                    <a:lstStyle/>
                    <a:p>
                      <a:pPr algn="ctr"/>
                      <a:r>
                        <a:rPr lang="en-CA" sz="1400" dirty="0" smtClean="0"/>
                        <a:t>Yes</a:t>
                      </a:r>
                      <a:endParaRPr lang="en-CA" sz="1400" b="0" dirty="0"/>
                    </a:p>
                  </a:txBody>
                  <a:tcPr anchor="ctr"/>
                </a:tc>
                <a:tc>
                  <a:txBody>
                    <a:bodyPr/>
                    <a:lstStyle/>
                    <a:p>
                      <a:pPr algn="ctr"/>
                      <a:r>
                        <a:rPr lang="en-CA" sz="1400" dirty="0" smtClean="0"/>
                        <a:t>No</a:t>
                      </a:r>
                      <a:endParaRPr lang="en-CA" sz="1400" b="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Toxic / GHG Emissions</a:t>
                      </a:r>
                      <a:endParaRPr lang="en-CA" sz="1400" b="0" dirty="0"/>
                    </a:p>
                  </a:txBody>
                  <a:tcPr anchor="ctr"/>
                </a:tc>
                <a:tc>
                  <a:txBody>
                    <a:bodyPr/>
                    <a:lstStyle/>
                    <a:p>
                      <a:pPr algn="ctr"/>
                      <a:r>
                        <a:rPr lang="en-CA" sz="1400" dirty="0" smtClean="0"/>
                        <a:t>Yes</a:t>
                      </a:r>
                      <a:endParaRPr lang="en-CA" sz="1400" b="0" dirty="0"/>
                    </a:p>
                  </a:txBody>
                  <a:tcPr anchor="ctr"/>
                </a:tc>
                <a:tc>
                  <a:txBody>
                    <a:bodyPr/>
                    <a:lstStyle/>
                    <a:p>
                      <a:pPr algn="ctr"/>
                      <a:r>
                        <a:rPr lang="en-CA" sz="1400" dirty="0" smtClean="0"/>
                        <a:t>No</a:t>
                      </a:r>
                      <a:endParaRPr lang="en-CA" sz="1400" b="0" dirty="0"/>
                    </a:p>
                  </a:txBody>
                  <a:tcPr anchor="ctr"/>
                </a:tc>
              </a:tr>
              <a:tr h="370840">
                <a:tc>
                  <a:txBody>
                    <a:bodyPr/>
                    <a:lstStyle/>
                    <a:p>
                      <a:r>
                        <a:rPr lang="en-CA" sz="1400" dirty="0" smtClean="0"/>
                        <a:t>Always work?</a:t>
                      </a:r>
                      <a:endParaRPr lang="en-CA" sz="1400" b="0" dirty="0"/>
                    </a:p>
                  </a:txBody>
                  <a:tcPr anchor="ctr"/>
                </a:tc>
                <a:tc>
                  <a:txBody>
                    <a:bodyPr/>
                    <a:lstStyle/>
                    <a:p>
                      <a:pPr algn="ctr"/>
                      <a:r>
                        <a:rPr lang="en-CA" sz="1400" dirty="0" smtClean="0"/>
                        <a:t>No</a:t>
                      </a:r>
                      <a:endParaRPr lang="en-CA" sz="1400" b="0" dirty="0"/>
                    </a:p>
                  </a:txBody>
                  <a:tcPr anchor="ctr"/>
                </a:tc>
                <a:tc>
                  <a:txBody>
                    <a:bodyPr/>
                    <a:lstStyle/>
                    <a:p>
                      <a:pPr algn="ctr"/>
                      <a:r>
                        <a:rPr lang="en-CA" sz="1400" dirty="0" smtClean="0"/>
                        <a:t>Yes</a:t>
                      </a:r>
                      <a:endParaRPr lang="en-CA" sz="1400" b="0" dirty="0"/>
                    </a:p>
                  </a:txBody>
                  <a:tcPr anchor="ctr"/>
                </a:tc>
              </a:tr>
            </a:tbl>
          </a:graphicData>
        </a:graphic>
      </p:graphicFrame>
      <p:sp>
        <p:nvSpPr>
          <p:cNvPr id="16" name="Rectangle 15"/>
          <p:cNvSpPr/>
          <p:nvPr/>
        </p:nvSpPr>
        <p:spPr>
          <a:xfrm>
            <a:off x="384667" y="267494"/>
            <a:ext cx="8507813" cy="461665"/>
          </a:xfrm>
          <a:prstGeom prst="rect">
            <a:avLst/>
          </a:prstGeom>
          <a:noFill/>
        </p:spPr>
        <p:txBody>
          <a:bodyPr wrap="square" lIns="91440" tIns="45720" rIns="91440" bIns="45720">
            <a:spAutoFit/>
          </a:bodyPr>
          <a:lstStyle/>
          <a:p>
            <a:r>
              <a:rPr lang="en-US" sz="2400" b="1" cap="none"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Comparing Technologies</a:t>
            </a:r>
            <a:endParaRPr lang="en-US" sz="24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endParaRPr>
          </a:p>
        </p:txBody>
      </p:sp>
      <p:sp>
        <p:nvSpPr>
          <p:cNvPr id="14" name="Text Box 10"/>
          <p:cNvSpPr txBox="1">
            <a:spLocks noChangeArrowheads="1"/>
          </p:cNvSpPr>
          <p:nvPr/>
        </p:nvSpPr>
        <p:spPr bwMode="auto">
          <a:xfrm>
            <a:off x="62745" y="4880883"/>
            <a:ext cx="4206601" cy="215444"/>
          </a:xfrm>
          <a:prstGeom prst="rect">
            <a:avLst/>
          </a:prstGeom>
          <a:noFill/>
          <a:ln w="9525">
            <a:noFill/>
            <a:miter lim="800000"/>
            <a:headEnd/>
            <a:tailEnd/>
          </a:ln>
        </p:spPr>
        <p:txBody>
          <a:bodyPr wrap="none">
            <a:spAutoFit/>
          </a:bodyPr>
          <a:lstStyle/>
          <a:p>
            <a:r>
              <a:rPr lang="en-US" sz="800" dirty="0">
                <a:cs typeface="Arial" charset="0"/>
              </a:rPr>
              <a:t>© </a:t>
            </a:r>
            <a:r>
              <a:rPr lang="en-US" sz="800" dirty="0" smtClean="0">
                <a:cs typeface="Arial" charset="0"/>
              </a:rPr>
              <a:t>2016 PL Solutions.  </a:t>
            </a:r>
            <a:r>
              <a:rPr lang="en-US" sz="800" dirty="0">
                <a:cs typeface="Arial" charset="0"/>
              </a:rPr>
              <a:t>All rights reserved.  Please do not copy or redistribute.</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6764603" y="1059581"/>
            <a:ext cx="682999" cy="377589"/>
          </a:xfrm>
          <a:prstGeom prst="rect">
            <a:avLst/>
          </a:prstGeom>
        </p:spPr>
      </p:pic>
      <p:sp>
        <p:nvSpPr>
          <p:cNvPr id="3" name="TextBox 2"/>
          <p:cNvSpPr txBox="1"/>
          <p:nvPr/>
        </p:nvSpPr>
        <p:spPr>
          <a:xfrm>
            <a:off x="400674" y="627534"/>
            <a:ext cx="4525598" cy="338554"/>
          </a:xfrm>
          <a:prstGeom prst="rect">
            <a:avLst/>
          </a:prstGeom>
          <a:noFill/>
        </p:spPr>
        <p:txBody>
          <a:bodyPr wrap="none" rtlCol="0">
            <a:spAutoFit/>
          </a:bodyPr>
          <a:lstStyle/>
          <a:p>
            <a:r>
              <a:rPr lang="en-CA" sz="1600" b="1" dirty="0" smtClean="0"/>
              <a:t>Electrically Powered to Non-Electrical</a:t>
            </a:r>
            <a:endParaRPr lang="en-CA" sz="1600" b="1" dirty="0"/>
          </a:p>
        </p:txBody>
      </p:sp>
    </p:spTree>
    <p:extLst>
      <p:ext uri="{BB962C8B-B14F-4D97-AF65-F5344CB8AC3E}">
        <p14:creationId xmlns:p14="http://schemas.microsoft.com/office/powerpoint/2010/main" val="1434010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5536" y="339502"/>
            <a:ext cx="8352928" cy="454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725787988"/>
              </p:ext>
            </p:extLst>
          </p:nvPr>
        </p:nvGraphicFramePr>
        <p:xfrm>
          <a:off x="539552" y="1347614"/>
          <a:ext cx="7835578" cy="2214880"/>
        </p:xfrm>
        <a:graphic>
          <a:graphicData uri="http://schemas.openxmlformats.org/drawingml/2006/table">
            <a:tbl>
              <a:tblPr firstRow="1" bandRow="1">
                <a:tableStyleId>{EB9631B5-78F2-41C9-869B-9F39066F8104}</a:tableStyleId>
              </a:tblPr>
              <a:tblGrid>
                <a:gridCol w="3978814"/>
                <a:gridCol w="1928382"/>
                <a:gridCol w="192838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YEARLY</a:t>
                      </a:r>
                      <a:r>
                        <a:rPr lang="en-CA" sz="1400" baseline="0" dirty="0" smtClean="0"/>
                        <a:t> IMPACT-1,000 signs</a:t>
                      </a:r>
                      <a:endParaRPr lang="en-CA" sz="1400" b="1" dirty="0" smtClean="0">
                        <a:solidFill>
                          <a:schemeClr val="tx1"/>
                        </a:solidFill>
                        <a:latin typeface="Calibri" pitchFamily="34" charset="0"/>
                      </a:endParaRPr>
                    </a:p>
                  </a:txBody>
                  <a:tcPr anchor="ctr"/>
                </a:tc>
                <a:tc>
                  <a:txBody>
                    <a:bodyPr/>
                    <a:lstStyle/>
                    <a:p>
                      <a:pPr algn="ctr"/>
                      <a:r>
                        <a:rPr lang="en-CA" sz="1400" dirty="0" smtClean="0"/>
                        <a:t>LED</a:t>
                      </a:r>
                      <a:endParaRPr lang="en-CA" sz="1400" dirty="0"/>
                    </a:p>
                  </a:txBody>
                  <a:tcPr anchor="ctr"/>
                </a:tc>
                <a:tc>
                  <a:txBody>
                    <a:bodyPr/>
                    <a:lstStyle/>
                    <a:p>
                      <a:pPr algn="ctr"/>
                      <a:r>
                        <a:rPr lang="en-CA" sz="1400" dirty="0" smtClean="0"/>
                        <a:t>INCANDESCENT</a:t>
                      </a:r>
                      <a:endParaRPr lang="en-CA" sz="14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aseline="0" dirty="0" smtClean="0"/>
                        <a:t>Maintenance Costs</a:t>
                      </a:r>
                      <a:endParaRPr lang="en-CA" sz="1400" b="0" baseline="30000" dirty="0"/>
                    </a:p>
                  </a:txBody>
                  <a:tcPr anchor="ctr"/>
                </a:tc>
                <a:tc>
                  <a:txBody>
                    <a:bodyPr/>
                    <a:lstStyle/>
                    <a:p>
                      <a:pPr algn="ctr"/>
                      <a:r>
                        <a:rPr lang="en-CA" sz="1400" dirty="0" smtClean="0"/>
                        <a:t>$62,370.00</a:t>
                      </a:r>
                      <a:endParaRPr lang="en-CA" sz="1400" b="0" dirty="0"/>
                    </a:p>
                  </a:txBody>
                  <a:tcPr anchor="ctr"/>
                </a:tc>
                <a:tc>
                  <a:txBody>
                    <a:bodyPr/>
                    <a:lstStyle/>
                    <a:p>
                      <a:pPr algn="ctr"/>
                      <a:r>
                        <a:rPr lang="en-CA" sz="1400" dirty="0" smtClean="0"/>
                        <a:t>$94,260.00</a:t>
                      </a:r>
                      <a:endParaRPr lang="en-CA" sz="1400" b="0" dirty="0"/>
                    </a:p>
                  </a:txBody>
                  <a:tcPr anchor="ctr"/>
                </a:tc>
              </a:tr>
              <a:tr h="370840">
                <a:tc>
                  <a:txBody>
                    <a:bodyPr/>
                    <a:lstStyle/>
                    <a:p>
                      <a:r>
                        <a:rPr lang="en-US" sz="1400" b="0" baseline="0" dirty="0" smtClean="0"/>
                        <a:t>Energy Savings</a:t>
                      </a:r>
                      <a:endParaRPr lang="en-CA" sz="1400" b="0" baseline="30000" dirty="0"/>
                    </a:p>
                  </a:txBody>
                  <a:tcPr anchor="ctr"/>
                </a:tc>
                <a:tc>
                  <a:txBody>
                    <a:bodyPr/>
                    <a:lstStyle/>
                    <a:p>
                      <a:pPr algn="ctr"/>
                      <a:r>
                        <a:rPr lang="en-CA" sz="1400" dirty="0" smtClean="0"/>
                        <a:t>$6,570</a:t>
                      </a:r>
                      <a:endParaRPr lang="en-CA" sz="1400" b="0" dirty="0"/>
                    </a:p>
                  </a:txBody>
                  <a:tcPr anchor="ctr"/>
                </a:tc>
                <a:tc>
                  <a:txBody>
                    <a:bodyPr/>
                    <a:lstStyle/>
                    <a:p>
                      <a:pPr algn="ctr"/>
                      <a:r>
                        <a:rPr lang="en-CA" sz="1400" dirty="0" smtClean="0"/>
                        <a:t>$39,420</a:t>
                      </a:r>
                      <a:endParaRPr lang="en-CA" sz="1400" b="0" dirty="0"/>
                    </a:p>
                  </a:txBody>
                  <a:tcPr anchor="ctr"/>
                </a:tc>
              </a:tr>
              <a:tr h="370840">
                <a:tc>
                  <a:txBody>
                    <a:bodyPr/>
                    <a:lstStyle/>
                    <a:p>
                      <a:r>
                        <a:rPr lang="en-US" sz="1400" b="0" dirty="0" smtClean="0"/>
                        <a:t>Environmental</a:t>
                      </a:r>
                      <a:r>
                        <a:rPr lang="en-US" sz="1400" b="0" baseline="0" dirty="0" smtClean="0"/>
                        <a:t> Savings- </a:t>
                      </a:r>
                      <a:r>
                        <a:rPr lang="en-US" sz="1400" b="0" baseline="0" dirty="0" err="1" smtClean="0"/>
                        <a:t>Lbs</a:t>
                      </a:r>
                      <a:r>
                        <a:rPr lang="en-US" sz="1400" b="0" baseline="0" dirty="0" smtClean="0"/>
                        <a:t> of CO2</a:t>
                      </a:r>
                      <a:endParaRPr lang="en-CA" sz="1400" b="0" dirty="0"/>
                    </a:p>
                  </a:txBody>
                  <a:tcPr anchor="ctr"/>
                </a:tc>
                <a:tc>
                  <a:txBody>
                    <a:bodyPr/>
                    <a:lstStyle/>
                    <a:p>
                      <a:pPr algn="ctr"/>
                      <a:r>
                        <a:rPr lang="en-US" sz="1400" b="0" dirty="0" smtClean="0"/>
                        <a:t>67,452</a:t>
                      </a:r>
                      <a:r>
                        <a:rPr lang="en-US" sz="1400" b="0" baseline="0" dirty="0" smtClean="0"/>
                        <a:t> </a:t>
                      </a:r>
                      <a:endParaRPr lang="en-CA" sz="14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404,712</a:t>
                      </a:r>
                      <a:endParaRPr lang="en-CA" sz="1400" b="0" dirty="0" smtClean="0"/>
                    </a:p>
                  </a:txBody>
                  <a:tcPr anchor="ctr"/>
                </a:tc>
              </a:tr>
              <a:tr h="370840">
                <a:tc>
                  <a:txBody>
                    <a:bodyPr/>
                    <a:lstStyle/>
                    <a:p>
                      <a:r>
                        <a:rPr lang="en-US" sz="1400" b="0" dirty="0" smtClean="0"/>
                        <a:t>NEW</a:t>
                      </a:r>
                      <a:r>
                        <a:rPr lang="en-US" sz="1400" b="0" baseline="0" dirty="0" smtClean="0"/>
                        <a:t> CONSTRUCTION</a:t>
                      </a:r>
                      <a:endParaRPr lang="en-CA" sz="1400" b="0" dirty="0"/>
                    </a:p>
                  </a:txBody>
                  <a:tcPr anchor="ctr"/>
                </a:tc>
                <a:tc>
                  <a:txBody>
                    <a:bodyPr/>
                    <a:lstStyle/>
                    <a:p>
                      <a:pPr algn="ctr"/>
                      <a:r>
                        <a:rPr lang="en-US" sz="1400" b="0" dirty="0" smtClean="0"/>
                        <a:t>NO DEDICATED CIRCUIT BREAKER REQUIRED</a:t>
                      </a:r>
                      <a:endParaRPr lang="en-CA" sz="14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400" b="0" dirty="0" smtClean="0"/>
                    </a:p>
                  </a:txBody>
                  <a:tcPr anchor="ctr"/>
                </a:tc>
              </a:tr>
            </a:tbl>
          </a:graphicData>
        </a:graphic>
      </p:graphicFrame>
      <p:sp>
        <p:nvSpPr>
          <p:cNvPr id="5" name="TextBox 4"/>
          <p:cNvSpPr txBox="1"/>
          <p:nvPr/>
        </p:nvSpPr>
        <p:spPr>
          <a:xfrm>
            <a:off x="395536" y="3468945"/>
            <a:ext cx="8496944" cy="584775"/>
          </a:xfrm>
          <a:prstGeom prst="rect">
            <a:avLst/>
          </a:prstGeom>
          <a:noFill/>
        </p:spPr>
        <p:txBody>
          <a:bodyPr wrap="square" rtlCol="0">
            <a:spAutoFit/>
          </a:bodyPr>
          <a:lstStyle/>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i="1" dirty="0" smtClean="0"/>
              <a:t>IMAGINE THE IMPACT OVER 25 YEARS.</a:t>
            </a:r>
            <a:endParaRPr lang="en-CA" sz="1600" i="1" dirty="0" smtClean="0"/>
          </a:p>
        </p:txBody>
      </p:sp>
      <p:sp>
        <p:nvSpPr>
          <p:cNvPr id="15" name="Rectangle 14"/>
          <p:cNvSpPr/>
          <p:nvPr/>
        </p:nvSpPr>
        <p:spPr>
          <a:xfrm>
            <a:off x="384667" y="258783"/>
            <a:ext cx="8507813" cy="461665"/>
          </a:xfrm>
          <a:prstGeom prst="rect">
            <a:avLst/>
          </a:prstGeom>
          <a:noFill/>
        </p:spPr>
        <p:txBody>
          <a:bodyPr wrap="square" lIns="91440" tIns="45720" rIns="91440" bIns="45720">
            <a:spAutoFit/>
          </a:bodyPr>
          <a:lstStyle/>
          <a:p>
            <a:r>
              <a:rPr lang="en-US" sz="2400" b="1" cap="none"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Energy, </a:t>
            </a:r>
            <a:r>
              <a:rPr lang="en-US" sz="2400" b="1" cap="none" spc="50" dirty="0" err="1"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Environmental,Maintenance</a:t>
            </a:r>
            <a:r>
              <a:rPr lang="en-US" sz="2400" b="1" cap="none"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 Analysis</a:t>
            </a:r>
            <a:endParaRPr lang="en-US" sz="24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endParaRPr>
          </a:p>
        </p:txBody>
      </p:sp>
      <p:sp>
        <p:nvSpPr>
          <p:cNvPr id="13" name="Text Box 10"/>
          <p:cNvSpPr txBox="1">
            <a:spLocks noChangeArrowheads="1"/>
          </p:cNvSpPr>
          <p:nvPr/>
        </p:nvSpPr>
        <p:spPr bwMode="auto">
          <a:xfrm>
            <a:off x="62745" y="4880883"/>
            <a:ext cx="4206601" cy="215444"/>
          </a:xfrm>
          <a:prstGeom prst="rect">
            <a:avLst/>
          </a:prstGeom>
          <a:noFill/>
          <a:ln w="9525">
            <a:noFill/>
            <a:miter lim="800000"/>
            <a:headEnd/>
            <a:tailEnd/>
          </a:ln>
        </p:spPr>
        <p:txBody>
          <a:bodyPr wrap="none">
            <a:spAutoFit/>
          </a:bodyPr>
          <a:lstStyle/>
          <a:p>
            <a:r>
              <a:rPr lang="en-US" sz="800" dirty="0">
                <a:cs typeface="Arial" charset="0"/>
              </a:rPr>
              <a:t>© </a:t>
            </a:r>
            <a:r>
              <a:rPr lang="en-US" sz="800" dirty="0" smtClean="0">
                <a:cs typeface="Arial" charset="0"/>
              </a:rPr>
              <a:t>2016 PL Solutions.  </a:t>
            </a:r>
            <a:r>
              <a:rPr lang="en-US" sz="800" dirty="0">
                <a:cs typeface="Arial" charset="0"/>
              </a:rPr>
              <a:t>All rights reserved.  Please do not copy or redistribute.</a:t>
            </a:r>
          </a:p>
        </p:txBody>
      </p:sp>
    </p:spTree>
    <p:extLst>
      <p:ext uri="{BB962C8B-B14F-4D97-AF65-F5344CB8AC3E}">
        <p14:creationId xmlns:p14="http://schemas.microsoft.com/office/powerpoint/2010/main" val="4034770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95536" y="339502"/>
            <a:ext cx="8352928" cy="454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a:t>
            </a:r>
          </a:p>
          <a:p>
            <a:pPr algn="ctr"/>
            <a:endParaRPr lang="en-CA" dirty="0"/>
          </a:p>
          <a:p>
            <a:pPr algn="ctr"/>
            <a:endParaRPr lang="en-CA" dirty="0"/>
          </a:p>
        </p:txBody>
      </p:sp>
      <p:sp>
        <p:nvSpPr>
          <p:cNvPr id="12" name="Rectangle 11"/>
          <p:cNvSpPr/>
          <p:nvPr/>
        </p:nvSpPr>
        <p:spPr>
          <a:xfrm>
            <a:off x="384667" y="267494"/>
            <a:ext cx="8507813" cy="461665"/>
          </a:xfrm>
          <a:prstGeom prst="rect">
            <a:avLst/>
          </a:prstGeom>
          <a:noFill/>
        </p:spPr>
        <p:txBody>
          <a:bodyPr wrap="square" lIns="91440" tIns="45720" rIns="91440" bIns="45720">
            <a:spAutoFit/>
          </a:bodyPr>
          <a:lstStyle/>
          <a:p>
            <a:r>
              <a:rPr lang="en-US" sz="2400" b="1"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Example of a Customer Comment </a:t>
            </a:r>
            <a:endParaRPr lang="en-US" sz="24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endParaRPr>
          </a:p>
        </p:txBody>
      </p:sp>
      <p:sp>
        <p:nvSpPr>
          <p:cNvPr id="11" name="TextBox 10"/>
          <p:cNvSpPr txBox="1"/>
          <p:nvPr/>
        </p:nvSpPr>
        <p:spPr>
          <a:xfrm>
            <a:off x="323528" y="721022"/>
            <a:ext cx="5472608" cy="4031873"/>
          </a:xfrm>
          <a:prstGeom prst="rect">
            <a:avLst/>
          </a:prstGeom>
          <a:noFill/>
          <a:ln>
            <a:noFill/>
          </a:ln>
        </p:spPr>
        <p:txBody>
          <a:bodyPr wrap="square" rtlCol="0">
            <a:spAutoFit/>
          </a:bodyPr>
          <a:lstStyle/>
          <a:p>
            <a:r>
              <a:rPr lang="en-CA" sz="800" dirty="0"/>
              <a:t>February </a:t>
            </a:r>
            <a:r>
              <a:rPr lang="en-CA" sz="800" dirty="0" smtClean="0"/>
              <a:t>2014</a:t>
            </a:r>
            <a:endParaRPr lang="en-CA" sz="800" dirty="0"/>
          </a:p>
          <a:p>
            <a:r>
              <a:rPr lang="en-CA" sz="800" dirty="0"/>
              <a:t> </a:t>
            </a:r>
          </a:p>
          <a:p>
            <a:r>
              <a:rPr lang="en-CA" sz="800" b="1" dirty="0" smtClean="0"/>
              <a:t>RE</a:t>
            </a:r>
            <a:r>
              <a:rPr lang="en-CA" sz="800" b="1" dirty="0"/>
              <a:t>: PHOTOLUMINESCENT </a:t>
            </a:r>
            <a:r>
              <a:rPr lang="en-CA" sz="800" b="1" dirty="0" smtClean="0"/>
              <a:t>SIGNAGE</a:t>
            </a:r>
          </a:p>
          <a:p>
            <a:r>
              <a:rPr lang="en-CA" sz="800" b="1" dirty="0" smtClean="0"/>
              <a:t>Dear Bob,</a:t>
            </a:r>
          </a:p>
          <a:p>
            <a:r>
              <a:rPr lang="en-CA" sz="800" b="1" dirty="0"/>
              <a:t>		</a:t>
            </a:r>
            <a:endParaRPr lang="en-CA" sz="800" dirty="0"/>
          </a:p>
          <a:p>
            <a:r>
              <a:rPr lang="en-CA" sz="800" dirty="0"/>
              <a:t>In my opinion </a:t>
            </a:r>
            <a:r>
              <a:rPr lang="en-CA" sz="800" dirty="0" smtClean="0"/>
              <a:t>photoluminescent </a:t>
            </a:r>
            <a:r>
              <a:rPr lang="en-CA" sz="800" dirty="0"/>
              <a:t>signage is a product whose time has come. This technology has proven to us to be a very positive solution to exit signage problems. We recently converted the </a:t>
            </a:r>
            <a:r>
              <a:rPr lang="en-CA" sz="800" dirty="0" smtClean="0"/>
              <a:t>entire</a:t>
            </a:r>
            <a:br>
              <a:rPr lang="en-CA" sz="800" dirty="0" smtClean="0"/>
            </a:br>
            <a:endParaRPr lang="en-CA" sz="800" dirty="0"/>
          </a:p>
          <a:p>
            <a:r>
              <a:rPr lang="en-CA" sz="800" dirty="0">
                <a:solidFill>
                  <a:srgbClr val="FF0000"/>
                </a:solidFill>
              </a:rPr>
              <a:t>We converted our building from LED exit signage which was prone to failure. Very disappointed with the failure rate of the LED technology in exit fixtures. Also when the supplier was contacted to discuss the problem of failure and in two incidences fire and smoke from the fixture, their only concern was how old was the unit. Over two years, no warranty. No concern about what possibly caused the failure</a:t>
            </a:r>
            <a:r>
              <a:rPr lang="en-CA" sz="800" dirty="0" smtClean="0">
                <a:solidFill>
                  <a:srgbClr val="FF0000"/>
                </a:solidFill>
              </a:rPr>
              <a:t>.</a:t>
            </a:r>
            <a:r>
              <a:rPr lang="en-CA" sz="800" dirty="0"/>
              <a:t> </a:t>
            </a:r>
          </a:p>
          <a:p>
            <a:r>
              <a:rPr lang="en-CA" sz="800" dirty="0"/>
              <a:t>Regards, Earl Arcand</a:t>
            </a:r>
          </a:p>
          <a:p>
            <a:r>
              <a:rPr lang="en-CA" sz="800" dirty="0"/>
              <a:t> </a:t>
            </a:r>
          </a:p>
          <a:p>
            <a:r>
              <a:rPr lang="en-CA" sz="800" dirty="0"/>
              <a:t>Supervisor Electrical Maintenance</a:t>
            </a:r>
          </a:p>
          <a:p>
            <a:r>
              <a:rPr lang="en-CA" sz="800" dirty="0"/>
              <a:t>Ottawa MacDonald Cartier International </a:t>
            </a:r>
            <a:r>
              <a:rPr lang="en-CA" sz="800" dirty="0" smtClean="0"/>
              <a:t>Airport</a:t>
            </a:r>
          </a:p>
          <a:p>
            <a:endParaRPr lang="en-CA" sz="800" dirty="0"/>
          </a:p>
          <a:p>
            <a:endParaRPr lang="en-CA" sz="800" dirty="0" smtClean="0"/>
          </a:p>
          <a:p>
            <a:r>
              <a:rPr lang="en-CA" sz="800" dirty="0" smtClean="0"/>
              <a:t>NATIONAL DEFENCE-NOVA SCOTIA</a:t>
            </a:r>
          </a:p>
          <a:p>
            <a:endParaRPr lang="en-CA" sz="800" dirty="0"/>
          </a:p>
          <a:p>
            <a:r>
              <a:rPr lang="en-CA" sz="800" dirty="0" smtClean="0"/>
              <a:t>OUR PL SIGNS SAVE ON ENERGY, MAINTENANCE, AND COSTS.THEY ALWAYS WORK, AND WE RECOMMEND PL SOLUTIONS AND BOB TO ANY POTENTIAL CLIENT,</a:t>
            </a:r>
          </a:p>
          <a:p>
            <a:r>
              <a:rPr lang="en-CA" sz="800" dirty="0" smtClean="0"/>
              <a:t>DEAN COLLIER, P.ENG.</a:t>
            </a:r>
          </a:p>
          <a:p>
            <a:endParaRPr lang="en-CA" sz="800" dirty="0"/>
          </a:p>
          <a:p>
            <a:r>
              <a:rPr lang="en-CA" sz="800" dirty="0" smtClean="0"/>
              <a:t>UNIVERSITY OF WINDSOR</a:t>
            </a:r>
          </a:p>
          <a:p>
            <a:endParaRPr lang="en-CA" sz="800" dirty="0"/>
          </a:p>
          <a:p>
            <a:r>
              <a:rPr lang="en-CA" sz="800" dirty="0" smtClean="0"/>
              <a:t>WE WERE DELIGHTED TO SEE THE DIFFERENCE’S WHEN WE CONVERTED OUR LED EXIT SIGN’S TO </a:t>
            </a:r>
          </a:p>
          <a:p>
            <a:r>
              <a:rPr lang="en-CA" sz="800" dirty="0" smtClean="0"/>
              <a:t>THE PL SIGNS. ALL OF OUR BUILDINGS WERE FAR SAFER, AND WE INCUR NO FURTHER MAINTENANCE,OR ELECTRICITY COSTS. THE UNIVERSITY ALSO WON AN ENVIRONMENTAL AWARD,</a:t>
            </a:r>
          </a:p>
          <a:p>
            <a:r>
              <a:rPr lang="en-CA" sz="800" dirty="0" smtClean="0"/>
              <a:t>AND THE SIGNS WERE A BIG PART OF THAT.</a:t>
            </a:r>
          </a:p>
          <a:p>
            <a:r>
              <a:rPr lang="en-CA" sz="800" smtClean="0"/>
              <a:t>PHIL DIETT, DIRECTOR, MAINTENANCE SERVICES</a:t>
            </a:r>
            <a:endParaRPr lang="en-CA" sz="8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1722472"/>
            <a:ext cx="1230799" cy="9231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184022"/>
            <a:ext cx="1398788" cy="1023776"/>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7918" y="3002000"/>
            <a:ext cx="1273888" cy="950663"/>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140" y="915566"/>
            <a:ext cx="2820274" cy="627510"/>
          </a:xfrm>
          <a:prstGeom prst="rect">
            <a:avLst/>
          </a:prstGeom>
        </p:spPr>
      </p:pic>
      <p:sp>
        <p:nvSpPr>
          <p:cNvPr id="2" name="Slide Number Placeholder 1"/>
          <p:cNvSpPr>
            <a:spLocks noGrp="1"/>
          </p:cNvSpPr>
          <p:nvPr>
            <p:ph type="sldNum" sz="quarter" idx="12"/>
          </p:nvPr>
        </p:nvSpPr>
        <p:spPr/>
        <p:txBody>
          <a:bodyPr/>
          <a:lstStyle/>
          <a:p>
            <a:fld id="{C5A01D18-7119-48AD-9B45-988EA6D90E1B}" type="slidenum">
              <a:rPr lang="en-CA" smtClean="0"/>
              <a:t>7</a:t>
            </a:fld>
            <a:endParaRPr lang="en-CA" dirty="0"/>
          </a:p>
        </p:txBody>
      </p:sp>
      <p:sp>
        <p:nvSpPr>
          <p:cNvPr id="22" name="Text Box 10"/>
          <p:cNvSpPr txBox="1">
            <a:spLocks noChangeArrowheads="1"/>
          </p:cNvSpPr>
          <p:nvPr/>
        </p:nvSpPr>
        <p:spPr bwMode="auto">
          <a:xfrm>
            <a:off x="62745" y="4880883"/>
            <a:ext cx="4206601" cy="215444"/>
          </a:xfrm>
          <a:prstGeom prst="rect">
            <a:avLst/>
          </a:prstGeom>
          <a:noFill/>
          <a:ln w="9525">
            <a:noFill/>
            <a:miter lim="800000"/>
            <a:headEnd/>
            <a:tailEnd/>
          </a:ln>
        </p:spPr>
        <p:txBody>
          <a:bodyPr wrap="none">
            <a:spAutoFit/>
          </a:bodyPr>
          <a:lstStyle/>
          <a:p>
            <a:r>
              <a:rPr lang="en-US" sz="800" dirty="0">
                <a:cs typeface="Arial" charset="0"/>
              </a:rPr>
              <a:t>© </a:t>
            </a:r>
            <a:r>
              <a:rPr lang="en-US" sz="800" dirty="0" smtClean="0">
                <a:cs typeface="Arial" charset="0"/>
              </a:rPr>
              <a:t>2016 PL Solutions.  </a:t>
            </a:r>
            <a:r>
              <a:rPr lang="en-US" sz="800" dirty="0">
                <a:cs typeface="Arial" charset="0"/>
              </a:rPr>
              <a:t>All rights reserved.  Please do not copy or redistribute.</a:t>
            </a:r>
          </a:p>
        </p:txBody>
      </p:sp>
    </p:spTree>
    <p:extLst>
      <p:ext uri="{BB962C8B-B14F-4D97-AF65-F5344CB8AC3E}">
        <p14:creationId xmlns:p14="http://schemas.microsoft.com/office/powerpoint/2010/main" val="377890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39502"/>
            <a:ext cx="8352928" cy="454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p:cNvSpPr/>
          <p:nvPr/>
        </p:nvSpPr>
        <p:spPr>
          <a:xfrm>
            <a:off x="323528" y="267494"/>
            <a:ext cx="8507813" cy="461665"/>
          </a:xfrm>
          <a:prstGeom prst="rect">
            <a:avLst/>
          </a:prstGeom>
          <a:noFill/>
        </p:spPr>
        <p:txBody>
          <a:bodyPr wrap="square" lIns="91440" tIns="45720" rIns="91440" bIns="45720">
            <a:spAutoFit/>
          </a:bodyPr>
          <a:lstStyle/>
          <a:p>
            <a:r>
              <a:rPr lang="en-US" sz="2400" b="1" cap="none"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Example </a:t>
            </a:r>
            <a:r>
              <a:rPr lang="en-US" sz="2400" b="1"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of </a:t>
            </a:r>
            <a:r>
              <a:rPr lang="en-US" sz="2400" b="1" cap="none" spc="50" dirty="0" smtClean="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rPr>
              <a:t>Clients Using PL Products…</a:t>
            </a:r>
            <a:endParaRPr lang="en-US" sz="24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endParaRPr>
          </a:p>
        </p:txBody>
      </p:sp>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t="24285" b="25488"/>
          <a:stretch/>
        </p:blipFill>
        <p:spPr>
          <a:xfrm>
            <a:off x="6199988" y="1236672"/>
            <a:ext cx="1764267" cy="519374"/>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452" y="1473825"/>
            <a:ext cx="1269995" cy="564442"/>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845" y="2670850"/>
            <a:ext cx="1305507" cy="1161901"/>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271" y="3933923"/>
            <a:ext cx="977985" cy="345171"/>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6043" y="3520759"/>
            <a:ext cx="1146350" cy="383617"/>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8001" y="2359097"/>
            <a:ext cx="1646208" cy="823104"/>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4427" y="4098636"/>
            <a:ext cx="1226678" cy="440106"/>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83613" y="970757"/>
            <a:ext cx="1249381" cy="440079"/>
          </a:xfrm>
          <a:prstGeom prst="rect">
            <a:avLst/>
          </a:prstGeom>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847" y="1063225"/>
            <a:ext cx="927314" cy="336976"/>
          </a:xfrm>
          <a:prstGeom prst="rect">
            <a:avLst/>
          </a:prstGeom>
        </p:spPr>
      </p:pic>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04493" y="1190796"/>
            <a:ext cx="1320631" cy="602535"/>
          </a:xfrm>
          <a:prstGeom prst="rect">
            <a:avLst/>
          </a:prstGeom>
        </p:spPr>
      </p:pic>
      <p:pic>
        <p:nvPicPr>
          <p:cNvPr id="47" name="Picture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07834" y="3933923"/>
            <a:ext cx="551416" cy="834898"/>
          </a:xfrm>
          <a:prstGeom prst="rect">
            <a:avLst/>
          </a:prstGeom>
        </p:spPr>
      </p:pic>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80967" y="2093640"/>
            <a:ext cx="1610855" cy="382343"/>
          </a:xfrm>
          <a:prstGeom prst="rect">
            <a:avLst/>
          </a:prstGeom>
        </p:spPr>
      </p:pic>
      <p:pic>
        <p:nvPicPr>
          <p:cNvPr id="49" name="Picture 48"/>
          <p:cNvPicPr>
            <a:picLocks noChangeAspect="1"/>
          </p:cNvPicPr>
          <p:nvPr/>
        </p:nvPicPr>
        <p:blipFill rotWithShape="1">
          <a:blip r:embed="rId14">
            <a:extLst>
              <a:ext uri="{28A0092B-C50C-407E-A947-70E740481C1C}">
                <a14:useLocalDpi xmlns:a14="http://schemas.microsoft.com/office/drawing/2010/main" val="0"/>
              </a:ext>
            </a:extLst>
          </a:blip>
          <a:srcRect b="47503"/>
          <a:stretch/>
        </p:blipFill>
        <p:spPr>
          <a:xfrm>
            <a:off x="4876969" y="896542"/>
            <a:ext cx="1253634" cy="493590"/>
          </a:xfrm>
          <a:prstGeom prst="rect">
            <a:avLst/>
          </a:prstGeom>
        </p:spPr>
      </p:pic>
      <p:pic>
        <p:nvPicPr>
          <p:cNvPr id="50" name="Picture 4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77315" y="2140309"/>
            <a:ext cx="2321582" cy="516552"/>
          </a:xfrm>
          <a:prstGeom prst="rect">
            <a:avLst/>
          </a:prstGeom>
        </p:spPr>
      </p:pic>
      <p:pic>
        <p:nvPicPr>
          <p:cNvPr id="51" name="Picture 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91822" y="3962192"/>
            <a:ext cx="1479819" cy="343038"/>
          </a:xfrm>
          <a:prstGeom prst="rect">
            <a:avLst/>
          </a:prstGeom>
        </p:spPr>
      </p:pic>
      <p:pic>
        <p:nvPicPr>
          <p:cNvPr id="52" name="Picture 5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92904" y="1881307"/>
            <a:ext cx="1378436" cy="313919"/>
          </a:xfrm>
          <a:prstGeom prst="rect">
            <a:avLst/>
          </a:prstGeom>
        </p:spPr>
      </p:pic>
      <p:pic>
        <p:nvPicPr>
          <p:cNvPr id="53" name="Picture 5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51767" y="2723397"/>
            <a:ext cx="1022433" cy="483540"/>
          </a:xfrm>
          <a:prstGeom prst="rect">
            <a:avLst/>
          </a:prstGeom>
        </p:spPr>
      </p:pic>
      <p:pic>
        <p:nvPicPr>
          <p:cNvPr id="54" name="Picture 5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32114" y="3378004"/>
            <a:ext cx="972095" cy="669126"/>
          </a:xfrm>
          <a:prstGeom prst="rect">
            <a:avLst/>
          </a:prstGeom>
        </p:spPr>
      </p:pic>
      <p:pic>
        <p:nvPicPr>
          <p:cNvPr id="55" name="Picture 5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38739" y="3563609"/>
            <a:ext cx="1139127" cy="297916"/>
          </a:xfrm>
          <a:prstGeom prst="rect">
            <a:avLst/>
          </a:prstGeom>
        </p:spPr>
      </p:pic>
      <p:pic>
        <p:nvPicPr>
          <p:cNvPr id="56" name="Picture 5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70261" y="2993879"/>
            <a:ext cx="982803" cy="573302"/>
          </a:xfrm>
          <a:prstGeom prst="rect">
            <a:avLst/>
          </a:prstGeom>
        </p:spPr>
      </p:pic>
      <p:pic>
        <p:nvPicPr>
          <p:cNvPr id="57" name="Picture 5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12937" y="4133711"/>
            <a:ext cx="538830" cy="556791"/>
          </a:xfrm>
          <a:prstGeom prst="rect">
            <a:avLst/>
          </a:prstGeom>
        </p:spPr>
      </p:pic>
      <p:pic>
        <p:nvPicPr>
          <p:cNvPr id="58" name="Picture 5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56511" y="2206032"/>
            <a:ext cx="1173986" cy="596310"/>
          </a:xfrm>
          <a:prstGeom prst="rect">
            <a:avLst/>
          </a:prstGeom>
        </p:spPr>
      </p:pic>
      <p:pic>
        <p:nvPicPr>
          <p:cNvPr id="59" name="Picture 5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87601" y="4330942"/>
            <a:ext cx="798727" cy="395130"/>
          </a:xfrm>
          <a:prstGeom prst="rect">
            <a:avLst/>
          </a:prstGeom>
        </p:spPr>
      </p:pic>
      <p:pic>
        <p:nvPicPr>
          <p:cNvPr id="60" name="Picture 5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368028" y="3039291"/>
            <a:ext cx="1573138" cy="285820"/>
          </a:xfrm>
          <a:prstGeom prst="rect">
            <a:avLst/>
          </a:prstGeom>
        </p:spPr>
      </p:pic>
      <p:pic>
        <p:nvPicPr>
          <p:cNvPr id="62" name="Picture 2" descr="https://upload.wikimedia.org/wikipedia/en/thumb/7/7f/RBC_Royal_Bank.svg/788px-RBC_Royal_Bank.svg.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974871" y="775218"/>
            <a:ext cx="503049" cy="653814"/>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1" name="Text Box 10"/>
          <p:cNvSpPr txBox="1">
            <a:spLocks noChangeArrowheads="1"/>
          </p:cNvSpPr>
          <p:nvPr/>
        </p:nvSpPr>
        <p:spPr bwMode="auto">
          <a:xfrm>
            <a:off x="62745" y="4880883"/>
            <a:ext cx="4206601" cy="215444"/>
          </a:xfrm>
          <a:prstGeom prst="rect">
            <a:avLst/>
          </a:prstGeom>
          <a:noFill/>
          <a:ln w="9525">
            <a:noFill/>
            <a:miter lim="800000"/>
            <a:headEnd/>
            <a:tailEnd/>
          </a:ln>
        </p:spPr>
        <p:txBody>
          <a:bodyPr wrap="none">
            <a:spAutoFit/>
          </a:bodyPr>
          <a:lstStyle/>
          <a:p>
            <a:r>
              <a:rPr lang="en-US" sz="800" dirty="0">
                <a:cs typeface="Arial" charset="0"/>
              </a:rPr>
              <a:t>© </a:t>
            </a:r>
            <a:r>
              <a:rPr lang="en-US" sz="800" dirty="0" smtClean="0">
                <a:cs typeface="Arial" charset="0"/>
              </a:rPr>
              <a:t>2016 PL Solutions.  </a:t>
            </a:r>
            <a:r>
              <a:rPr lang="en-US" sz="800" dirty="0">
                <a:cs typeface="Arial" charset="0"/>
              </a:rPr>
              <a:t>All rights reserved.  Please do not copy or redistribute.</a:t>
            </a:r>
          </a:p>
        </p:txBody>
      </p:sp>
      <p:sp>
        <p:nvSpPr>
          <p:cNvPr id="2" name="TextBox 1"/>
          <p:cNvSpPr txBox="1"/>
          <p:nvPr/>
        </p:nvSpPr>
        <p:spPr>
          <a:xfrm>
            <a:off x="6568440" y="4599007"/>
            <a:ext cx="2053767" cy="276999"/>
          </a:xfrm>
          <a:prstGeom prst="rect">
            <a:avLst/>
          </a:prstGeom>
          <a:noFill/>
        </p:spPr>
        <p:txBody>
          <a:bodyPr wrap="none" rtlCol="0">
            <a:spAutoFit/>
          </a:bodyPr>
          <a:lstStyle/>
          <a:p>
            <a:r>
              <a:rPr lang="en-CA" sz="1200" b="1" dirty="0" smtClean="0"/>
              <a:t>www.pl-solutions.net</a:t>
            </a:r>
            <a:endParaRPr lang="en-CA" sz="1200" b="1" dirty="0"/>
          </a:p>
        </p:txBody>
      </p:sp>
    </p:spTree>
    <p:extLst>
      <p:ext uri="{BB962C8B-B14F-4D97-AF65-F5344CB8AC3E}">
        <p14:creationId xmlns:p14="http://schemas.microsoft.com/office/powerpoint/2010/main" val="8899905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2653</TotalTime>
  <Words>499</Words>
  <Application>Microsoft Office PowerPoint</Application>
  <PresentationFormat>On-screen Show (16:9)</PresentationFormat>
  <Paragraphs>112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McIntosh</dc:creator>
  <cp:lastModifiedBy>McIntosh</cp:lastModifiedBy>
  <cp:revision>190</cp:revision>
  <cp:lastPrinted>2015-05-24T22:19:44Z</cp:lastPrinted>
  <dcterms:created xsi:type="dcterms:W3CDTF">2015-05-24T21:07:45Z</dcterms:created>
  <dcterms:modified xsi:type="dcterms:W3CDTF">2020-01-14T00:45:09Z</dcterms:modified>
</cp:coreProperties>
</file>